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7" r:id="rId2"/>
    <p:sldId id="258" r:id="rId3"/>
    <p:sldId id="285" r:id="rId4"/>
    <p:sldId id="284" r:id="rId5"/>
    <p:sldId id="283" r:id="rId6"/>
    <p:sldId id="282" r:id="rId7"/>
    <p:sldId id="287" r:id="rId8"/>
    <p:sldId id="288" r:id="rId9"/>
    <p:sldId id="291" r:id="rId10"/>
    <p:sldId id="279" r:id="rId11"/>
    <p:sldId id="277"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2" autoAdjust="0"/>
    <p:restoredTop sz="78674" autoAdjust="0"/>
  </p:normalViewPr>
  <p:slideViewPr>
    <p:cSldViewPr snapToGrid="0" snapToObjects="1">
      <p:cViewPr>
        <p:scale>
          <a:sx n="62" d="100"/>
          <a:sy n="62" d="100"/>
        </p:scale>
        <p:origin x="-1368" y="-5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1375E-461C-40E7-9EF7-5275B943897E}" type="datetimeFigureOut">
              <a:rPr lang="en-US" smtClean="0"/>
              <a:pPr/>
              <a:t>12/1/2016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B651F6-1A90-4B57-AB63-3CB414D7CEFD}" type="slidenum">
              <a:rPr lang="en-US" smtClean="0"/>
              <a:pPr/>
              <a:t>‹#›</a:t>
            </a:fld>
            <a:endParaRPr lang="en-US"/>
          </a:p>
        </p:txBody>
      </p:sp>
    </p:spTree>
    <p:extLst>
      <p:ext uri="{BB962C8B-B14F-4D97-AF65-F5344CB8AC3E}">
        <p14:creationId xmlns:p14="http://schemas.microsoft.com/office/powerpoint/2010/main" val="2484327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moving towards my proposal let me ask..</a:t>
            </a:r>
          </a:p>
          <a:p>
            <a:r>
              <a:rPr lang="en-US" dirty="0" smtClean="0"/>
              <a:t>1. That how many of you record the movie or television shows to watch it later?</a:t>
            </a:r>
          </a:p>
          <a:p>
            <a:pPr marL="228600" indent="-228600">
              <a:buAutoNum type="arabicPeriod" startAt="2"/>
            </a:pPr>
            <a:r>
              <a:rPr lang="en-US" dirty="0" smtClean="0"/>
              <a:t>How many of you find Ads noisy and irritating?</a:t>
            </a:r>
          </a:p>
          <a:p>
            <a:pPr marL="228600" indent="-228600">
              <a:buNone/>
            </a:pPr>
            <a:r>
              <a:rPr lang="en-US" dirty="0" smtClean="0"/>
              <a:t>Think about this situation, you are</a:t>
            </a:r>
            <a:r>
              <a:rPr lang="en-US" baseline="0" dirty="0" smtClean="0"/>
              <a:t> watching a really interesting television show or movie like </a:t>
            </a:r>
            <a:r>
              <a:rPr lang="en-US" baseline="0" dirty="0" err="1" smtClean="0"/>
              <a:t>Wazir</a:t>
            </a:r>
            <a:r>
              <a:rPr lang="en-US" baseline="0" dirty="0" smtClean="0"/>
              <a:t> that you have recorded it.</a:t>
            </a:r>
          </a:p>
          <a:p>
            <a:pPr marL="228600" indent="-228600">
              <a:buNone/>
            </a:pPr>
            <a:r>
              <a:rPr lang="en-US" baseline="0" dirty="0" smtClean="0"/>
              <a:t>You are engrossed into the show, and the show/movie is at the climax.. &amp; snap its commercial break !</a:t>
            </a:r>
          </a:p>
          <a:p>
            <a:pPr marL="228600" indent="-228600">
              <a:buNone/>
            </a:pPr>
            <a:r>
              <a:rPr lang="en-US" baseline="0" dirty="0" smtClean="0"/>
              <a:t>I am sure you have been in such situation and its most annoying thing.. But what if u could eliminate it? What if there is system that could remove it?</a:t>
            </a:r>
          </a:p>
          <a:p>
            <a:pPr marL="228600" indent="-228600">
              <a:buNone/>
            </a:pPr>
            <a:endParaRPr lang="en-US" dirty="0" smtClean="0"/>
          </a:p>
          <a:p>
            <a:r>
              <a:rPr lang="en-US" dirty="0" smtClean="0"/>
              <a:t>Commercial detector is an</a:t>
            </a:r>
            <a:r>
              <a:rPr lang="en-US" baseline="0" dirty="0" smtClean="0"/>
              <a:t> automated and robust commercial detector system - </a:t>
            </a:r>
            <a:r>
              <a:rPr lang="en-US" sz="1200" b="0" i="0" kern="1200" dirty="0" smtClean="0">
                <a:solidFill>
                  <a:schemeClr val="tx1"/>
                </a:solidFill>
                <a:latin typeface="+mn-lt"/>
                <a:ea typeface="+mn-ea"/>
                <a:cs typeface="+mn-cs"/>
              </a:rPr>
              <a:t>one that is generic for all TV, regardless of the language/</a:t>
            </a:r>
            <a:r>
              <a:rPr lang="en-US" sz="1200" b="0" i="0" kern="1200" baseline="0" dirty="0" smtClean="0">
                <a:solidFill>
                  <a:schemeClr val="tx1"/>
                </a:solidFill>
                <a:latin typeface="+mn-lt"/>
                <a:ea typeface="+mn-ea"/>
                <a:cs typeface="+mn-cs"/>
              </a:rPr>
              <a:t>country/</a:t>
            </a:r>
            <a:r>
              <a:rPr lang="en-US" sz="1200" b="0" i="0" kern="1200" dirty="0" smtClean="0">
                <a:solidFill>
                  <a:schemeClr val="tx1"/>
                </a:solidFill>
                <a:latin typeface="+mn-lt"/>
                <a:ea typeface="+mn-ea"/>
                <a:cs typeface="+mn-cs"/>
              </a:rPr>
              <a:t>genre of the TV show</a:t>
            </a:r>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Points to be covered:</a:t>
            </a:r>
          </a:p>
          <a:p>
            <a:pPr marL="171450" indent="-171450">
              <a:buFontTx/>
              <a:buChar char="-"/>
            </a:pPr>
            <a:r>
              <a:rPr lang="en-US" baseline="0" dirty="0" smtClean="0"/>
              <a:t>Application</a:t>
            </a:r>
          </a:p>
          <a:p>
            <a:endParaRPr lang="en-US" dirty="0" smtClean="0"/>
          </a:p>
          <a:p>
            <a:endParaRPr lang="en-US" dirty="0" smtClean="0"/>
          </a:p>
          <a:p>
            <a:r>
              <a:rPr lang="en-US" dirty="0" smtClean="0"/>
              <a:t>Suggested</a:t>
            </a:r>
            <a:r>
              <a:rPr lang="en-US" baseline="0" dirty="0" smtClean="0"/>
              <a:t> guidelines: </a:t>
            </a:r>
          </a:p>
          <a:p>
            <a:endParaRPr lang="en-US" baseline="0" dirty="0" smtClean="0"/>
          </a:p>
          <a:p>
            <a:r>
              <a:rPr lang="en-US" baseline="0" dirty="0" smtClean="0"/>
              <a:t>Use this slide to talk about the results and business outcomes. </a:t>
            </a:r>
          </a:p>
          <a:p>
            <a:endParaRPr lang="en-US" baseline="0" dirty="0" smtClean="0"/>
          </a:p>
          <a:p>
            <a:r>
              <a:rPr lang="en-US" baseline="0" dirty="0" smtClean="0"/>
              <a:t>Restrict to 4-5 bullet points and max of 10 words per bullet</a:t>
            </a:r>
          </a:p>
          <a:p>
            <a:r>
              <a:rPr lang="en-US" baseline="0" dirty="0" smtClean="0"/>
              <a:t>You are encouraged to use pictures/diagrams to explain the concept.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10</a:t>
            </a:fld>
            <a:endParaRPr lang="en-US"/>
          </a:p>
        </p:txBody>
      </p:sp>
    </p:spTree>
    <p:extLst>
      <p:ext uri="{BB962C8B-B14F-4D97-AF65-F5344CB8AC3E}">
        <p14:creationId xmlns:p14="http://schemas.microsoft.com/office/powerpoint/2010/main" val="2635432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Advertising is a means to introduce a</a:t>
            </a:r>
            <a:r>
              <a:rPr lang="en-US" baseline="0" dirty="0" smtClean="0"/>
              <a:t> product and then publicize it.</a:t>
            </a:r>
          </a:p>
          <a:p>
            <a:pPr marL="171450" indent="-171450">
              <a:buFontTx/>
              <a:buNone/>
            </a:pPr>
            <a:r>
              <a:rPr lang="en-US" baseline="0" dirty="0" smtClean="0"/>
              <a:t>B)The advertisers might want data - optimizing the revenue:</a:t>
            </a:r>
          </a:p>
          <a:p>
            <a:pPr marL="171450" indent="-171450">
              <a:buFontTx/>
              <a:buChar char="-"/>
            </a:pPr>
            <a:r>
              <a:rPr lang="en-US" baseline="0" dirty="0" smtClean="0"/>
              <a:t> timings of their ad/ frequency of ad/develop publicity strategy</a:t>
            </a:r>
          </a:p>
          <a:p>
            <a:pPr marL="171450" indent="-171450">
              <a:buFontTx/>
              <a:buNone/>
            </a:pPr>
            <a:r>
              <a:rPr lang="en-US" baseline="0" dirty="0" smtClean="0"/>
              <a:t>C)Broadcast regulators:</a:t>
            </a:r>
          </a:p>
          <a:p>
            <a:pPr marL="171450" indent="-171450">
              <a:buFontTx/>
              <a:buChar char="-"/>
            </a:pPr>
            <a:r>
              <a:rPr lang="en-US" baseline="0" dirty="0" smtClean="0"/>
              <a:t>Data about the quantum of advertisement/ quality/length and decency..so as to have an eye on advertisers..whether they are following the various regulations regarding advertisement broadcasting..</a:t>
            </a:r>
          </a:p>
          <a:p>
            <a:pPr marL="171450" indent="-171450">
              <a:buFontTx/>
              <a:buNone/>
            </a:pPr>
            <a:r>
              <a:rPr lang="en-US" baseline="0" dirty="0" smtClean="0"/>
              <a:t>They currently need a full time TV viewer dedicated for the sole purpose of watching the programs and pinpoint the advertisements which are not abiding the law.</a:t>
            </a:r>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2</a:t>
            </a:fld>
            <a:endParaRPr lang="en-US"/>
          </a:p>
        </p:txBody>
      </p:sp>
    </p:spTree>
    <p:extLst>
      <p:ext uri="{BB962C8B-B14F-4D97-AF65-F5344CB8AC3E}">
        <p14:creationId xmlns:p14="http://schemas.microsoft.com/office/powerpoint/2010/main" val="4148921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This is most naive question ..but can one tell me ..how do they differentiate between commercial and TV?</a:t>
            </a:r>
          </a:p>
          <a:p>
            <a:pPr marL="0" indent="0">
              <a:buFontTx/>
              <a:buNone/>
            </a:pPr>
            <a:endParaRPr lang="en-US" baseline="0" dirty="0" smtClean="0"/>
          </a:p>
          <a:p>
            <a:pPr marL="0" indent="0">
              <a:buFontTx/>
              <a:buNone/>
            </a:pPr>
            <a:r>
              <a:rPr lang="en-US" baseline="0" dirty="0" smtClean="0"/>
              <a:t>It is easy for our brain to identify it as commercial but its hard for computer to identify…</a:t>
            </a:r>
          </a:p>
          <a:p>
            <a:pPr marL="0" indent="0">
              <a:buFontTx/>
              <a:buNone/>
            </a:pPr>
            <a:r>
              <a:rPr lang="en-US" baseline="0" dirty="0" smtClean="0"/>
              <a:t>Have u observed the slight increase in audio when commercial is playing?</a:t>
            </a:r>
          </a:p>
          <a:p>
            <a:pPr marL="0" indent="0">
              <a:buFontTx/>
              <a:buNone/>
            </a:pPr>
            <a:r>
              <a:rPr lang="en-US" baseline="0" dirty="0" smtClean="0"/>
              <a:t>How do you differentiate between multiple commercials?</a:t>
            </a:r>
          </a:p>
          <a:p>
            <a:pPr marL="0" indent="0">
              <a:buFontTx/>
              <a:buNone/>
            </a:pPr>
            <a:r>
              <a:rPr lang="en-US" baseline="0" dirty="0" smtClean="0"/>
              <a:t>How do you know that this is the ad of </a:t>
            </a:r>
            <a:r>
              <a:rPr lang="en-US" baseline="0" dirty="0" err="1" smtClean="0"/>
              <a:t>Lux</a:t>
            </a:r>
            <a:r>
              <a:rPr lang="en-US" baseline="0" dirty="0" smtClean="0"/>
              <a:t> or  Dove?</a:t>
            </a:r>
          </a:p>
          <a:p>
            <a:pPr marL="0" indent="0">
              <a:buFontTx/>
              <a:buNone/>
            </a:pPr>
            <a:endParaRPr lang="en-US" baseline="0" dirty="0" smtClean="0"/>
          </a:p>
          <a:p>
            <a:pPr marL="0" indent="0">
              <a:buFontTx/>
              <a:buNone/>
            </a:pPr>
            <a:r>
              <a:rPr lang="en-US" baseline="0" dirty="0" smtClean="0"/>
              <a:t>Every Ad has its brand name or the logo mostly at the end of the commercial..</a:t>
            </a:r>
          </a:p>
          <a:p>
            <a:pPr marL="0" indent="0">
              <a:buFontTx/>
              <a:buNone/>
            </a:pPr>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3</a:t>
            </a:fld>
            <a:endParaRPr lang="en-US"/>
          </a:p>
        </p:txBody>
      </p:sp>
    </p:spTree>
    <p:extLst>
      <p:ext uri="{BB962C8B-B14F-4D97-AF65-F5344CB8AC3E}">
        <p14:creationId xmlns:p14="http://schemas.microsoft.com/office/powerpoint/2010/main" val="1652782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latin typeface="+mn-lt"/>
                <a:ea typeface="+mn-ea"/>
                <a:cs typeface="+mn-cs"/>
              </a:rPr>
              <a:t>A TV broadcast (a series of videos) merged together in unit. Many advertisements and many blocks of the same TV show are combined in the desired order to obtain a broadcast.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videos have to be joined</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together until there is no blank frame/silence frame between the two videos, this way humans cannot detect scene changes and the transition will be smooth. From the laws of physics we know the light travels faster than sound, so during broadcasting, if there was no silence between the audio content of the combining videos, you would be seeing a little of the second video while hearing the last part of the first video, this would make the transition noisy, for this reason they always leave a gap of silence at the scene change point.</a:t>
            </a:r>
          </a:p>
          <a:p>
            <a:pPr marL="171450" indent="-171450">
              <a:buFontTx/>
              <a:buNone/>
            </a:pPr>
            <a:endParaRPr lang="en-US" dirty="0" smtClean="0"/>
          </a:p>
          <a:p>
            <a:pPr marL="171450" indent="-171450">
              <a:buFontTx/>
              <a:buNone/>
            </a:pPr>
            <a:r>
              <a:rPr lang="en-US" dirty="0" smtClean="0"/>
              <a:t>Features based detection depends upon such inherent characteristics of TV.</a:t>
            </a:r>
          </a:p>
          <a:p>
            <a:pPr marL="171450" indent="-171450">
              <a:buFontTx/>
              <a:buNone/>
            </a:pPr>
            <a:r>
              <a:rPr lang="en-US" dirty="0" smtClean="0"/>
              <a:t>Other </a:t>
            </a:r>
            <a:r>
              <a:rPr lang="en-US" dirty="0" err="1" smtClean="0"/>
              <a:t>e.g</a:t>
            </a:r>
            <a:r>
              <a:rPr lang="en-US" dirty="0" smtClean="0"/>
              <a:t>:</a:t>
            </a:r>
            <a:r>
              <a:rPr lang="en-US" baseline="0" dirty="0" smtClean="0"/>
              <a:t> commercial bumper (</a:t>
            </a:r>
            <a:r>
              <a:rPr lang="en-US" baseline="0" dirty="0" err="1" smtClean="0"/>
              <a:t>germany</a:t>
            </a:r>
            <a:r>
              <a:rPr lang="en-US" baseline="0" dirty="0" smtClean="0"/>
              <a:t>)/ timer (Japan)</a:t>
            </a:r>
          </a:p>
          <a:p>
            <a:pPr marL="171450" indent="-171450">
              <a:buFontTx/>
              <a:buNone/>
            </a:pPr>
            <a:endParaRPr lang="en-US" baseline="0" dirty="0" smtClean="0"/>
          </a:p>
          <a:p>
            <a:pPr marL="171450" indent="-171450">
              <a:buFontTx/>
              <a:buNone/>
            </a:pPr>
            <a:r>
              <a:rPr lang="en-US" baseline="0" dirty="0" smtClean="0"/>
              <a:t>Other is the recognition based detection – where we store logos of the commercial into the database and identify the individual ads</a:t>
            </a:r>
          </a:p>
          <a:p>
            <a:pPr marL="171450" indent="-171450">
              <a:buFontTx/>
              <a:buNone/>
            </a:pPr>
            <a:endParaRPr lang="en-US" baseline="0" dirty="0" smtClean="0"/>
          </a:p>
          <a:p>
            <a:pPr marL="171450" indent="-171450">
              <a:buFontTx/>
              <a:buNone/>
            </a:pPr>
            <a:r>
              <a:rPr lang="en-US" baseline="0" dirty="0" smtClean="0"/>
              <a:t>Combining both the detection schemes we have designed robust system which would be useful for both viewers and advertisers</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CFB651F6-1A90-4B57-AB63-3CB414D7CEFD}" type="slidenum">
              <a:rPr lang="en-US" smtClean="0"/>
              <a:pPr/>
              <a:t>4</a:t>
            </a:fld>
            <a:endParaRPr lang="en-US"/>
          </a:p>
        </p:txBody>
      </p:sp>
    </p:spTree>
    <p:extLst>
      <p:ext uri="{BB962C8B-B14F-4D97-AF65-F5344CB8AC3E}">
        <p14:creationId xmlns:p14="http://schemas.microsoft.com/office/powerpoint/2010/main" val="414892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The only resource at my reach</a:t>
            </a:r>
            <a:r>
              <a:rPr lang="en-US" sz="1200" b="0" i="0" kern="1200" baseline="0" dirty="0" smtClean="0">
                <a:solidFill>
                  <a:schemeClr val="tx1"/>
                </a:solidFill>
                <a:latin typeface="+mn-lt"/>
                <a:ea typeface="+mn-ea"/>
                <a:cs typeface="+mn-cs"/>
              </a:rPr>
              <a:t> </a:t>
            </a:r>
            <a:r>
              <a:rPr lang="en-US" sz="1200" b="0" i="0" kern="1200" dirty="0" smtClean="0">
                <a:solidFill>
                  <a:schemeClr val="tx1"/>
                </a:solidFill>
                <a:latin typeface="+mn-lt"/>
                <a:ea typeface="+mn-ea"/>
                <a:cs typeface="+mn-cs"/>
              </a:rPr>
              <a:t>was access to HD videos of TV recordings, my task was to build a commercial detection system from this. My first thought was, a human divides the video in to blocks, based on how different the blocks are and then designates whether that block was a commercial or not. Even though this exact process of how the mind divides it into blocks and later classifies them was rather obscure, I went ahead to implement it.</a:t>
            </a:r>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6</a:t>
            </a:fld>
            <a:endParaRPr lang="en-US"/>
          </a:p>
        </p:txBody>
      </p:sp>
    </p:spTree>
    <p:extLst>
      <p:ext uri="{BB962C8B-B14F-4D97-AF65-F5344CB8AC3E}">
        <p14:creationId xmlns:p14="http://schemas.microsoft.com/office/powerpoint/2010/main" val="17980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Char char="-"/>
            </a:pPr>
            <a:r>
              <a:rPr lang="en-US" dirty="0" smtClean="0"/>
              <a:t>To detect the block of the commercial (having</a:t>
            </a:r>
            <a:r>
              <a:rPr lang="en-US" baseline="0" dirty="0" smtClean="0"/>
              <a:t> multiple commercials</a:t>
            </a:r>
            <a:r>
              <a:rPr lang="en-US" dirty="0" smtClean="0"/>
              <a:t>) will use the black or the silence frame discussed earlier</a:t>
            </a:r>
          </a:p>
          <a:p>
            <a:pPr>
              <a:buFontTx/>
              <a:buChar char="-"/>
            </a:pPr>
            <a:r>
              <a:rPr lang="en-US" dirty="0" smtClean="0"/>
              <a:t>Along</a:t>
            </a:r>
            <a:r>
              <a:rPr lang="en-US" baseline="0" dirty="0" smtClean="0"/>
              <a:t> with it also uses - the high frequency node </a:t>
            </a:r>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Advertisers</a:t>
            </a:r>
            <a:r>
              <a:rPr lang="en-US" baseline="0" dirty="0" smtClean="0"/>
              <a:t> want to know the frequency of the ads shown. We have stored the individual ads- logo (images) in databases. We are mapping the video frames (image) to the logo.. Using SURF pattern matching algorithm (in </a:t>
            </a:r>
            <a:r>
              <a:rPr lang="en-US" baseline="0" dirty="0" err="1" smtClean="0"/>
              <a:t>opencv</a:t>
            </a:r>
            <a:r>
              <a:rPr lang="en-US" baseline="0" dirty="0" smtClean="0"/>
              <a:t>)</a:t>
            </a:r>
          </a:p>
          <a:p>
            <a:r>
              <a:rPr lang="en-US" dirty="0" smtClean="0"/>
              <a:t>We had other options</a:t>
            </a:r>
            <a:r>
              <a:rPr lang="en-US" baseline="0" dirty="0" smtClean="0"/>
              <a:t> as well like SIFT but due to speed - choose SURF</a:t>
            </a:r>
          </a:p>
          <a:p>
            <a:endParaRPr lang="en-US" baseline="0" dirty="0" smtClean="0"/>
          </a:p>
          <a:p>
            <a:r>
              <a:rPr lang="en-US" sz="1200" kern="1200" dirty="0" smtClean="0">
                <a:solidFill>
                  <a:schemeClr val="tx1"/>
                </a:solidFill>
                <a:latin typeface="+mn-lt"/>
                <a:ea typeface="+mn-ea"/>
                <a:cs typeface="+mn-cs"/>
              </a:rPr>
              <a:t>Gray scale</a:t>
            </a:r>
            <a:r>
              <a:rPr lang="en-US" sz="1200" kern="1200" baseline="0" dirty="0" smtClean="0">
                <a:solidFill>
                  <a:schemeClr val="tx1"/>
                </a:solidFill>
                <a:latin typeface="+mn-lt"/>
                <a:ea typeface="+mn-ea"/>
                <a:cs typeface="+mn-cs"/>
              </a:rPr>
              <a:t> – remove noise (Gaussian filter)</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We are finding the distance from every descriptor of probe image to every descriptor of the galley image. </a:t>
            </a:r>
          </a:p>
          <a:p>
            <a:r>
              <a:rPr lang="en-US" sz="1200" kern="1200" dirty="0" smtClean="0">
                <a:solidFill>
                  <a:schemeClr val="tx1"/>
                </a:solidFill>
                <a:latin typeface="+mn-lt"/>
                <a:ea typeface="+mn-ea"/>
                <a:cs typeface="+mn-cs"/>
              </a:rPr>
              <a:t>Finally in the find pairs function,</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 we divide this distance with the total no. of descriptors to get the average of all the distances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For every descriptor, we are trying to find it's nearest neighbor in the probe image</a:t>
            </a:r>
          </a:p>
          <a:p>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FB651F6-1A90-4B57-AB63-3CB414D7CEFD}"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1442"/>
            <a:ext cx="9144001" cy="6949691"/>
          </a:xfrm>
          <a:prstGeom prst="rect">
            <a:avLst/>
          </a:prstGeom>
        </p:spPr>
      </p:pic>
      <p:sp>
        <p:nvSpPr>
          <p:cNvPr id="15" name="Rectangle 14"/>
          <p:cNvSpPr/>
          <p:nvPr userDrawn="1"/>
        </p:nvSpPr>
        <p:spPr>
          <a:xfrm>
            <a:off x="6324600" y="-91441"/>
            <a:ext cx="2819400" cy="6949691"/>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       </a:t>
            </a:r>
            <a:endParaRPr lang="en-US" dirty="0"/>
          </a:p>
        </p:txBody>
      </p:sp>
      <p:sp>
        <p:nvSpPr>
          <p:cNvPr id="2" name="Title 1"/>
          <p:cNvSpPr>
            <a:spLocks noGrp="1"/>
          </p:cNvSpPr>
          <p:nvPr>
            <p:ph type="ctrTitle" hasCustomPrompt="1"/>
          </p:nvPr>
        </p:nvSpPr>
        <p:spPr>
          <a:xfrm>
            <a:off x="465671" y="417796"/>
            <a:ext cx="5554129" cy="1306873"/>
          </a:xfrm>
        </p:spPr>
        <p:txBody>
          <a:bodyPr anchor="t">
            <a:normAutofit/>
          </a:bodyPr>
          <a:lstStyle>
            <a:lvl1pPr algn="l">
              <a:defRPr sz="3600" b="1" i="0">
                <a:solidFill>
                  <a:schemeClr val="tx1"/>
                </a:solidFill>
                <a:latin typeface="+mj-lt"/>
                <a:cs typeface="Tahoma (Headings)"/>
              </a:defRPr>
            </a:lvl1pPr>
          </a:lstStyle>
          <a:p>
            <a:r>
              <a:rPr lang="en-US" dirty="0" smtClean="0"/>
              <a:t>Session name </a:t>
            </a:r>
            <a:br>
              <a:rPr lang="en-US" dirty="0" smtClean="0"/>
            </a:br>
            <a:r>
              <a:rPr lang="en-US" dirty="0" smtClean="0"/>
              <a:t>goes here</a:t>
            </a:r>
            <a:endParaRPr lang="en-US" dirty="0"/>
          </a:p>
        </p:txBody>
      </p:sp>
      <p:sp>
        <p:nvSpPr>
          <p:cNvPr id="3" name="Subtitle 2"/>
          <p:cNvSpPr>
            <a:spLocks noGrp="1"/>
          </p:cNvSpPr>
          <p:nvPr>
            <p:ph type="subTitle" idx="1" hasCustomPrompt="1"/>
          </p:nvPr>
        </p:nvSpPr>
        <p:spPr>
          <a:xfrm>
            <a:off x="465670" y="1760450"/>
            <a:ext cx="5554129" cy="764166"/>
          </a:xfrm>
        </p:spPr>
        <p:txBody>
          <a:bodyPr>
            <a:normAutofit/>
          </a:bodyPr>
          <a:lstStyle>
            <a:lvl1pPr marL="0" indent="0" algn="l">
              <a:buNone/>
              <a:defRPr sz="20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Presenter Name Here </a:t>
            </a:r>
          </a:p>
          <a:p>
            <a:r>
              <a:rPr lang="en-US" dirty="0" smtClean="0"/>
              <a:t>Presenter Twitter Handle Here</a:t>
            </a:r>
          </a:p>
          <a:p>
            <a:endParaRPr lang="en-US" dirty="0"/>
          </a:p>
        </p:txBody>
      </p:sp>
      <p:pic>
        <p:nvPicPr>
          <p:cNvPr id="12" name="Picture 11" descr="social_twit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137399" y="2863275"/>
            <a:ext cx="256675" cy="256675"/>
          </a:xfrm>
          <a:prstGeom prst="rect">
            <a:avLst/>
          </a:prstGeom>
        </p:spPr>
      </p:pic>
      <p:sp>
        <p:nvSpPr>
          <p:cNvPr id="13" name="TextBox 12"/>
          <p:cNvSpPr txBox="1"/>
          <p:nvPr userDrawn="1"/>
        </p:nvSpPr>
        <p:spPr>
          <a:xfrm>
            <a:off x="7386254" y="2765909"/>
            <a:ext cx="1300545" cy="400110"/>
          </a:xfrm>
          <a:prstGeom prst="rect">
            <a:avLst/>
          </a:prstGeom>
          <a:noFill/>
        </p:spPr>
        <p:txBody>
          <a:bodyPr wrap="square" rtlCol="0">
            <a:spAutoFit/>
          </a:bodyPr>
          <a:lstStyle/>
          <a:p>
            <a:r>
              <a:rPr lang="en-US" sz="2000" b="1" dirty="0" smtClean="0"/>
              <a:t>#GHCI16</a:t>
            </a:r>
            <a:endParaRPr lang="en-US" sz="2000" b="1" dirty="0"/>
          </a:p>
        </p:txBody>
      </p:sp>
      <p:sp>
        <p:nvSpPr>
          <p:cNvPr id="17" name="TextBox 16"/>
          <p:cNvSpPr txBox="1"/>
          <p:nvPr userDrawn="1"/>
        </p:nvSpPr>
        <p:spPr>
          <a:xfrm>
            <a:off x="6841978" y="303715"/>
            <a:ext cx="1794021" cy="584776"/>
          </a:xfrm>
          <a:prstGeom prst="rect">
            <a:avLst/>
          </a:prstGeom>
          <a:noFill/>
        </p:spPr>
        <p:txBody>
          <a:bodyPr wrap="square" rtlCol="0">
            <a:spAutoFit/>
          </a:bodyPr>
          <a:lstStyle/>
          <a:p>
            <a:pPr algn="ctr"/>
            <a:r>
              <a:rPr lang="en-US" sz="3200" b="1" dirty="0" smtClean="0">
                <a:solidFill>
                  <a:schemeClr val="bg1">
                    <a:lumMod val="50000"/>
                  </a:schemeClr>
                </a:solidFill>
              </a:rPr>
              <a:t>2016</a:t>
            </a:r>
            <a:endParaRPr lang="en-US" sz="3600" b="1" dirty="0">
              <a:solidFill>
                <a:schemeClr val="bg1">
                  <a:lumMod val="50000"/>
                </a:schemeClr>
              </a:solidFill>
            </a:endParaRPr>
          </a:p>
        </p:txBody>
      </p:sp>
      <p:pic>
        <p:nvPicPr>
          <p:cNvPr id="20" name="Picture 19" descr="ABI logo - horizontal short versio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41978" y="5406636"/>
            <a:ext cx="1794021" cy="360820"/>
          </a:xfrm>
          <a:prstGeom prst="rect">
            <a:avLst/>
          </a:prstGeom>
        </p:spPr>
      </p:pic>
      <p:cxnSp>
        <p:nvCxnSpPr>
          <p:cNvPr id="21" name="Straight Connector 20"/>
          <p:cNvCxnSpPr/>
          <p:nvPr userDrawn="1"/>
        </p:nvCxnSpPr>
        <p:spPr>
          <a:xfrm>
            <a:off x="6841979" y="5029019"/>
            <a:ext cx="1793750" cy="0"/>
          </a:xfrm>
          <a:prstGeom prst="line">
            <a:avLst/>
          </a:prstGeom>
          <a:ln w="3175" cmpd="sng">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24" name="Picture 23" descr="balloons.png"/>
          <p:cNvPicPr>
            <a:picLocks noChangeAspect="1"/>
          </p:cNvPicPr>
          <p:nvPr userDrawn="1"/>
        </p:nvPicPr>
        <p:blipFill rotWithShape="1">
          <a:blip r:embed="rId5">
            <a:extLst>
              <a:ext uri="{28A0092B-C50C-407E-A947-70E740481C1C}">
                <a14:useLocalDpi xmlns:a14="http://schemas.microsoft.com/office/drawing/2010/main" val="0"/>
              </a:ext>
            </a:extLst>
          </a:blip>
          <a:srcRect r="14991" b="8705"/>
          <a:stretch/>
        </p:blipFill>
        <p:spPr>
          <a:xfrm>
            <a:off x="1715443" y="2438323"/>
            <a:ext cx="4609157" cy="4419927"/>
          </a:xfrm>
          <a:prstGeom prst="rect">
            <a:avLst/>
          </a:prstGeom>
        </p:spPr>
      </p:pic>
      <p:pic>
        <p:nvPicPr>
          <p:cNvPr id="4" name="Picture 3"/>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916867" y="888490"/>
            <a:ext cx="1783184" cy="1827763"/>
          </a:xfrm>
          <a:prstGeom prst="rect">
            <a:avLst/>
          </a:prstGeom>
        </p:spPr>
      </p:pic>
      <p:pic>
        <p:nvPicPr>
          <p:cNvPr id="1026" name="Picture 2" descr="E:\2016\AnitaBorg\OCT\PPT\ACM_Logo.png"/>
          <p:cNvPicPr>
            <a:picLocks noChangeAspect="1" noChangeArrowheads="1"/>
          </p:cNvPicPr>
          <p:nvPr userDrawn="1"/>
        </p:nvPicPr>
        <p:blipFill>
          <a:blip r:embed="rId7"/>
          <a:srcRect/>
          <a:stretch>
            <a:fillRect/>
          </a:stretch>
        </p:blipFill>
        <p:spPr bwMode="auto">
          <a:xfrm>
            <a:off x="6845905" y="5909756"/>
            <a:ext cx="1269395" cy="694244"/>
          </a:xfrm>
          <a:prstGeom prst="rect">
            <a:avLst/>
          </a:prstGeom>
          <a:noFill/>
        </p:spPr>
      </p:pic>
    </p:spTree>
    <p:extLst>
      <p:ext uri="{BB962C8B-B14F-4D97-AF65-F5344CB8AC3E}">
        <p14:creationId xmlns:p14="http://schemas.microsoft.com/office/powerpoint/2010/main" val="329793636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12/1/2016</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1541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1166813"/>
            <a:ext cx="8229600" cy="4197782"/>
          </a:xfrm>
        </p:spPr>
        <p:txBody>
          <a:body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82389272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 Slide 2 co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1166812"/>
            <a:ext cx="3945467" cy="4885057"/>
          </a:xfrm>
        </p:spPr>
        <p:txBody>
          <a:bodyPr/>
          <a:lstStyle/>
          <a:p>
            <a:pPr lvl="0"/>
            <a:r>
              <a:rPr lang="en-US" dirty="0" smtClean="0"/>
              <a:t>Click to edit text</a:t>
            </a:r>
          </a:p>
          <a:p>
            <a:pPr lvl="1"/>
            <a:r>
              <a:rPr lang="en-US" dirty="0" smtClean="0"/>
              <a:t>Second level</a:t>
            </a:r>
          </a:p>
          <a:p>
            <a:pPr lvl="2"/>
            <a:r>
              <a:rPr lang="en-US" dirty="0" smtClean="0"/>
              <a:t>Third level</a:t>
            </a:r>
          </a:p>
        </p:txBody>
      </p:sp>
      <p:sp>
        <p:nvSpPr>
          <p:cNvPr id="8" name="Text Placeholder 7"/>
          <p:cNvSpPr>
            <a:spLocks noGrp="1"/>
          </p:cNvSpPr>
          <p:nvPr>
            <p:ph type="body" sz="quarter" idx="14" hasCustomPrompt="1"/>
          </p:nvPr>
        </p:nvSpPr>
        <p:spPr>
          <a:xfrm>
            <a:off x="4640263" y="1166813"/>
            <a:ext cx="4046537" cy="4884554"/>
          </a:xfrm>
        </p:spPr>
        <p:txBody>
          <a:bodyPr/>
          <a:lstStyle/>
          <a:p>
            <a:pPr lvl="0"/>
            <a:r>
              <a:rPr lang="en-US" dirty="0" smtClean="0"/>
              <a:t>Click to edit text</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17718063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No Photo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1442"/>
            <a:ext cx="9144001" cy="6221309"/>
          </a:xfrm>
          <a:prstGeom prst="rect">
            <a:avLst/>
          </a:prstGeom>
        </p:spPr>
      </p:pic>
      <p:sp>
        <p:nvSpPr>
          <p:cNvPr id="4" name="Title 3"/>
          <p:cNvSpPr>
            <a:spLocks noGrp="1"/>
          </p:cNvSpPr>
          <p:nvPr>
            <p:ph type="title"/>
          </p:nvPr>
        </p:nvSpPr>
        <p:spPr>
          <a:xfrm>
            <a:off x="524934" y="537087"/>
            <a:ext cx="4385733" cy="4966246"/>
          </a:xfrm>
          <a:noFill/>
        </p:spPr>
        <p:txBody>
          <a:bodyPr>
            <a:normAutofit/>
          </a:bodyPr>
          <a:lstStyle>
            <a:lvl1pPr marL="365760">
              <a:defRPr sz="3600">
                <a:solidFill>
                  <a:schemeClr val="tx1"/>
                </a:solidFill>
              </a:defRPr>
            </a:lvl1pPr>
          </a:lstStyle>
          <a:p>
            <a:r>
              <a:rPr lang="en-US" dirty="0" smtClean="0"/>
              <a:t>Click to edit Master title style</a:t>
            </a:r>
            <a:endParaRPr lang="en-US" dirty="0"/>
          </a:p>
        </p:txBody>
      </p:sp>
      <p:pic>
        <p:nvPicPr>
          <p:cNvPr id="9" name="Picture 8" descr="balloons.png"/>
          <p:cNvPicPr>
            <a:picLocks noChangeAspect="1"/>
          </p:cNvPicPr>
          <p:nvPr userDrawn="1"/>
        </p:nvPicPr>
        <p:blipFill rotWithShape="1">
          <a:blip r:embed="rId3">
            <a:extLst>
              <a:ext uri="{28A0092B-C50C-407E-A947-70E740481C1C}">
                <a14:useLocalDpi xmlns:a14="http://schemas.microsoft.com/office/drawing/2010/main" val="0"/>
              </a:ext>
            </a:extLst>
          </a:blip>
          <a:srcRect r="14991" b="8705"/>
          <a:stretch/>
        </p:blipFill>
        <p:spPr>
          <a:xfrm>
            <a:off x="4534843" y="1709940"/>
            <a:ext cx="4609157" cy="4419927"/>
          </a:xfrm>
          <a:prstGeom prst="rect">
            <a:avLst/>
          </a:prstGeom>
        </p:spPr>
      </p:pic>
    </p:spTree>
    <p:extLst>
      <p:ext uri="{BB962C8B-B14F-4D97-AF65-F5344CB8AC3E}">
        <p14:creationId xmlns:p14="http://schemas.microsoft.com/office/powerpoint/2010/main" val="232697849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p:cNvSpPr>
          <p:nvPr>
            <p:ph type="body" sz="quarter" idx="10" hasCustomPrompt="1"/>
          </p:nvPr>
        </p:nvSpPr>
        <p:spPr>
          <a:xfrm>
            <a:off x="457200" y="1155700"/>
            <a:ext cx="2946400" cy="4953000"/>
          </a:xfrm>
        </p:spPr>
        <p:txBody>
          <a:bodyPr/>
          <a:lstStyle>
            <a:lvl1pPr>
              <a:defRPr sz="2400"/>
            </a:lvl1pPr>
          </a:lstStyle>
          <a:p>
            <a:pPr lvl="0"/>
            <a:r>
              <a:rPr lang="en-US" dirty="0" smtClean="0"/>
              <a:t>Click to edit text</a:t>
            </a:r>
            <a:endParaRPr lang="en-US" dirty="0"/>
          </a:p>
        </p:txBody>
      </p:sp>
      <p:sp>
        <p:nvSpPr>
          <p:cNvPr id="13" name="Chart Placeholder 12"/>
          <p:cNvSpPr>
            <a:spLocks noGrp="1"/>
          </p:cNvSpPr>
          <p:nvPr>
            <p:ph type="chart" sz="quarter" idx="11"/>
          </p:nvPr>
        </p:nvSpPr>
        <p:spPr>
          <a:xfrm>
            <a:off x="3556000" y="1155700"/>
            <a:ext cx="5130800" cy="4953000"/>
          </a:xfrm>
        </p:spPr>
        <p:txBody>
          <a:bodyPr/>
          <a:lstStyle/>
          <a:p>
            <a:endParaRPr lang="en-US"/>
          </a:p>
        </p:txBody>
      </p:sp>
    </p:spTree>
    <p:extLst>
      <p:ext uri="{BB962C8B-B14F-4D97-AF65-F5344CB8AC3E}">
        <p14:creationId xmlns:p14="http://schemas.microsoft.com/office/powerpoint/2010/main" val="1752902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r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p:cNvSpPr>
          <p:nvPr>
            <p:ph type="body" sz="quarter" idx="10" hasCustomPrompt="1"/>
          </p:nvPr>
        </p:nvSpPr>
        <p:spPr>
          <a:xfrm>
            <a:off x="457200" y="1155700"/>
            <a:ext cx="8229600" cy="977900"/>
          </a:xfrm>
        </p:spPr>
        <p:txBody>
          <a:bodyPr>
            <a:normAutofit/>
          </a:bodyPr>
          <a:lstStyle>
            <a:lvl1pPr>
              <a:defRPr sz="2400"/>
            </a:lvl1pPr>
          </a:lstStyle>
          <a:p>
            <a:pPr lvl="0"/>
            <a:r>
              <a:rPr lang="en-US" dirty="0" smtClean="0"/>
              <a:t>Click to edit text</a:t>
            </a:r>
          </a:p>
        </p:txBody>
      </p:sp>
      <p:sp>
        <p:nvSpPr>
          <p:cNvPr id="13" name="Chart Placeholder 12"/>
          <p:cNvSpPr>
            <a:spLocks noGrp="1"/>
          </p:cNvSpPr>
          <p:nvPr>
            <p:ph type="chart" sz="quarter" idx="11"/>
          </p:nvPr>
        </p:nvSpPr>
        <p:spPr>
          <a:xfrm>
            <a:off x="457200" y="2235200"/>
            <a:ext cx="8229600" cy="3873500"/>
          </a:xfrm>
        </p:spPr>
        <p:txBody>
          <a:bodyPr/>
          <a:lstStyle/>
          <a:p>
            <a:endParaRPr lang="en-US"/>
          </a:p>
        </p:txBody>
      </p:sp>
    </p:spTree>
    <p:extLst>
      <p:ext uri="{BB962C8B-B14F-4D97-AF65-F5344CB8AC3E}">
        <p14:creationId xmlns:p14="http://schemas.microsoft.com/office/powerpoint/2010/main" val="4093503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0" name="Text Placeholder 9"/>
          <p:cNvSpPr>
            <a:spLocks noGrp="1"/>
          </p:cNvSpPr>
          <p:nvPr>
            <p:ph type="body" sz="quarter" idx="10" hasCustomPrompt="1"/>
          </p:nvPr>
        </p:nvSpPr>
        <p:spPr>
          <a:xfrm>
            <a:off x="457200" y="1155700"/>
            <a:ext cx="2946400" cy="4953000"/>
          </a:xfrm>
        </p:spPr>
        <p:txBody>
          <a:bodyPr/>
          <a:lstStyle>
            <a:lvl1pPr>
              <a:defRPr sz="2400"/>
            </a:lvl1pPr>
          </a:lstStyle>
          <a:p>
            <a:pPr lvl="0"/>
            <a:r>
              <a:rPr lang="en-US" dirty="0" smtClean="0"/>
              <a:t>Click to edit text</a:t>
            </a:r>
            <a:endParaRPr lang="en-US" dirty="0"/>
          </a:p>
        </p:txBody>
      </p:sp>
      <p:sp>
        <p:nvSpPr>
          <p:cNvPr id="4" name="Picture Placeholder 3"/>
          <p:cNvSpPr>
            <a:spLocks noGrp="1"/>
          </p:cNvSpPr>
          <p:nvPr>
            <p:ph type="pic" sz="quarter" idx="11"/>
          </p:nvPr>
        </p:nvSpPr>
        <p:spPr>
          <a:xfrm>
            <a:off x="3517900" y="1155700"/>
            <a:ext cx="5168900" cy="4953000"/>
          </a:xfrm>
        </p:spPr>
        <p:txBody>
          <a:bodyPr/>
          <a:lstStyle/>
          <a:p>
            <a:endParaRPr lang="en-US"/>
          </a:p>
        </p:txBody>
      </p:sp>
    </p:spTree>
    <p:extLst>
      <p:ext uri="{BB962C8B-B14F-4D97-AF65-F5344CB8AC3E}">
        <p14:creationId xmlns:p14="http://schemas.microsoft.com/office/powerpoint/2010/main" val="2859147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 with Pictur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8" name="Text Placeholder 7"/>
          <p:cNvSpPr>
            <a:spLocks noGrp="1"/>
          </p:cNvSpPr>
          <p:nvPr>
            <p:ph type="body" sz="quarter" idx="14" hasCustomPrompt="1"/>
          </p:nvPr>
        </p:nvSpPr>
        <p:spPr>
          <a:xfrm>
            <a:off x="457200" y="4189413"/>
            <a:ext cx="2387599" cy="1881187"/>
          </a:xfrm>
        </p:spPr>
        <p:txBody>
          <a:bodyPr anchor="t">
            <a:normAutofit/>
          </a:bodyPr>
          <a:lstStyle>
            <a:lvl1pPr>
              <a:defRPr sz="2000"/>
            </a:lvl1pPr>
          </a:lstStyle>
          <a:p>
            <a:pPr lvl="0"/>
            <a:r>
              <a:rPr lang="en-US" dirty="0" smtClean="0"/>
              <a:t>Click to edit text</a:t>
            </a:r>
          </a:p>
        </p:txBody>
      </p:sp>
      <p:sp>
        <p:nvSpPr>
          <p:cNvPr id="15" name="Picture Placeholder 14"/>
          <p:cNvSpPr>
            <a:spLocks noGrp="1"/>
          </p:cNvSpPr>
          <p:nvPr>
            <p:ph type="pic" sz="quarter" idx="15"/>
          </p:nvPr>
        </p:nvSpPr>
        <p:spPr>
          <a:xfrm>
            <a:off x="457200" y="1193800"/>
            <a:ext cx="2387600" cy="2895600"/>
          </a:xfrm>
        </p:spPr>
        <p:txBody>
          <a:bodyPr/>
          <a:lstStyle/>
          <a:p>
            <a:endParaRPr lang="en-US"/>
          </a:p>
        </p:txBody>
      </p:sp>
      <p:sp>
        <p:nvSpPr>
          <p:cNvPr id="16" name="Text Placeholder 7"/>
          <p:cNvSpPr>
            <a:spLocks noGrp="1"/>
          </p:cNvSpPr>
          <p:nvPr>
            <p:ph type="body" sz="quarter" idx="16" hasCustomPrompt="1"/>
          </p:nvPr>
        </p:nvSpPr>
        <p:spPr>
          <a:xfrm>
            <a:off x="3390900" y="4189413"/>
            <a:ext cx="2387599" cy="1881187"/>
          </a:xfrm>
        </p:spPr>
        <p:txBody>
          <a:bodyPr anchor="t">
            <a:normAutofit/>
          </a:bodyPr>
          <a:lstStyle>
            <a:lvl1pPr>
              <a:defRPr sz="2000"/>
            </a:lvl1pPr>
          </a:lstStyle>
          <a:p>
            <a:pPr lvl="0"/>
            <a:r>
              <a:rPr lang="en-US" dirty="0" smtClean="0"/>
              <a:t>Click to edit text</a:t>
            </a:r>
          </a:p>
        </p:txBody>
      </p:sp>
      <p:sp>
        <p:nvSpPr>
          <p:cNvPr id="17" name="Picture Placeholder 14"/>
          <p:cNvSpPr>
            <a:spLocks noGrp="1"/>
          </p:cNvSpPr>
          <p:nvPr>
            <p:ph type="pic" sz="quarter" idx="17"/>
          </p:nvPr>
        </p:nvSpPr>
        <p:spPr>
          <a:xfrm>
            <a:off x="3390900" y="1193800"/>
            <a:ext cx="2387600" cy="2895600"/>
          </a:xfrm>
        </p:spPr>
        <p:txBody>
          <a:bodyPr/>
          <a:lstStyle/>
          <a:p>
            <a:endParaRPr lang="en-US"/>
          </a:p>
        </p:txBody>
      </p:sp>
      <p:sp>
        <p:nvSpPr>
          <p:cNvPr id="18" name="Text Placeholder 7"/>
          <p:cNvSpPr>
            <a:spLocks noGrp="1"/>
          </p:cNvSpPr>
          <p:nvPr>
            <p:ph type="body" sz="quarter" idx="18" hasCustomPrompt="1"/>
          </p:nvPr>
        </p:nvSpPr>
        <p:spPr>
          <a:xfrm>
            <a:off x="6299200" y="4189413"/>
            <a:ext cx="2387599" cy="1881187"/>
          </a:xfrm>
        </p:spPr>
        <p:txBody>
          <a:bodyPr anchor="t">
            <a:normAutofit/>
          </a:bodyPr>
          <a:lstStyle>
            <a:lvl1pPr>
              <a:defRPr sz="2000"/>
            </a:lvl1pPr>
          </a:lstStyle>
          <a:p>
            <a:pPr lvl="0"/>
            <a:r>
              <a:rPr lang="en-US" dirty="0" smtClean="0"/>
              <a:t>Click to edit text</a:t>
            </a:r>
          </a:p>
        </p:txBody>
      </p:sp>
      <p:sp>
        <p:nvSpPr>
          <p:cNvPr id="19" name="Picture Placeholder 14"/>
          <p:cNvSpPr>
            <a:spLocks noGrp="1"/>
          </p:cNvSpPr>
          <p:nvPr>
            <p:ph type="pic" sz="quarter" idx="19"/>
          </p:nvPr>
        </p:nvSpPr>
        <p:spPr>
          <a:xfrm>
            <a:off x="6299200" y="1193800"/>
            <a:ext cx="2387600" cy="2895600"/>
          </a:xfrm>
        </p:spPr>
        <p:txBody>
          <a:bodyPr/>
          <a:lstStyle/>
          <a:p>
            <a:endParaRPr lang="en-US"/>
          </a:p>
        </p:txBody>
      </p:sp>
    </p:spTree>
    <p:extLst>
      <p:ext uri="{BB962C8B-B14F-4D97-AF65-F5344CB8AC3E}">
        <p14:creationId xmlns:p14="http://schemas.microsoft.com/office/powerpoint/2010/main" val="1432680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7" descr="2016-GHC-art-fullsky.jpg"/>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91441"/>
            <a:ext cx="9144001" cy="2072641"/>
          </a:xfrm>
          <a:prstGeom prst="rect">
            <a:avLst/>
          </a:prstGeom>
        </p:spPr>
      </p:pic>
      <p:sp>
        <p:nvSpPr>
          <p:cNvPr id="4" name="TextBox 3"/>
          <p:cNvSpPr txBox="1"/>
          <p:nvPr userDrawn="1"/>
        </p:nvSpPr>
        <p:spPr>
          <a:xfrm>
            <a:off x="457200" y="891576"/>
            <a:ext cx="5053996" cy="830997"/>
          </a:xfrm>
          <a:prstGeom prst="rect">
            <a:avLst/>
          </a:prstGeom>
          <a:noFill/>
        </p:spPr>
        <p:txBody>
          <a:bodyPr wrap="square" rtlCol="0">
            <a:spAutoFit/>
          </a:bodyPr>
          <a:lstStyle/>
          <a:p>
            <a:r>
              <a:rPr lang="en-US" sz="4800" b="1" dirty="0" smtClean="0">
                <a:solidFill>
                  <a:schemeClr val="bg1"/>
                </a:solidFill>
              </a:rPr>
              <a:t>Thank you</a:t>
            </a:r>
            <a:endParaRPr lang="en-US" sz="4800" b="1" dirty="0">
              <a:solidFill>
                <a:schemeClr val="bg1"/>
              </a:solidFill>
            </a:endParaRPr>
          </a:p>
        </p:txBody>
      </p:sp>
      <p:sp>
        <p:nvSpPr>
          <p:cNvPr id="6" name="Rectangle 5"/>
          <p:cNvSpPr/>
          <p:nvPr userDrawn="1"/>
        </p:nvSpPr>
        <p:spPr>
          <a:xfrm>
            <a:off x="0" y="5501672"/>
            <a:ext cx="9144000" cy="135632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ABI-footer-logo-2.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5866147"/>
            <a:ext cx="4152900" cy="448324"/>
          </a:xfrm>
          <a:prstGeom prst="rect">
            <a:avLst/>
          </a:prstGeom>
        </p:spPr>
      </p:pic>
      <p:cxnSp>
        <p:nvCxnSpPr>
          <p:cNvPr id="13" name="Straight Connector 12"/>
          <p:cNvCxnSpPr/>
          <p:nvPr userDrawn="1"/>
        </p:nvCxnSpPr>
        <p:spPr>
          <a:xfrm>
            <a:off x="457200" y="5171065"/>
            <a:ext cx="8178800" cy="0"/>
          </a:xfrm>
          <a:prstGeom prst="line">
            <a:avLst/>
          </a:prstGeom>
          <a:ln w="3175" cmpd="sng">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15" name="Picture 14" descr="balloons.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5471074" y="-91441"/>
            <a:ext cx="3672926" cy="2072641"/>
          </a:xfrm>
          <a:prstGeom prst="rect">
            <a:avLst/>
          </a:prstGeom>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223380" y="2343654"/>
            <a:ext cx="2404834" cy="2464956"/>
          </a:xfrm>
          <a:prstGeom prst="rect">
            <a:avLst/>
          </a:prstGeom>
        </p:spPr>
      </p:pic>
      <p:pic>
        <p:nvPicPr>
          <p:cNvPr id="10" name="Picture 2" descr="E:\2016\AnitaBorg\OCT\PPT\ACM_Logo.png"/>
          <p:cNvPicPr>
            <a:picLocks noChangeAspect="1" noChangeArrowheads="1"/>
          </p:cNvPicPr>
          <p:nvPr userDrawn="1"/>
        </p:nvPicPr>
        <p:blipFill>
          <a:blip r:embed="rId6"/>
          <a:srcRect/>
          <a:stretch>
            <a:fillRect/>
          </a:stretch>
        </p:blipFill>
        <p:spPr bwMode="auto">
          <a:xfrm>
            <a:off x="5628214" y="5501673"/>
            <a:ext cx="1917095" cy="1048478"/>
          </a:xfrm>
          <a:prstGeom prst="rect">
            <a:avLst/>
          </a:prstGeom>
          <a:noFill/>
        </p:spPr>
      </p:pic>
    </p:spTree>
    <p:extLst>
      <p:ext uri="{BB962C8B-B14F-4D97-AF65-F5344CB8AC3E}">
        <p14:creationId xmlns:p14="http://schemas.microsoft.com/office/powerpoint/2010/main" val="316112165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65003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21938"/>
            <a:ext cx="8229600" cy="500422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4" name="TextBox 3"/>
          <p:cNvSpPr txBox="1"/>
          <p:nvPr userDrawn="1"/>
        </p:nvSpPr>
        <p:spPr>
          <a:xfrm>
            <a:off x="457200" y="6285019"/>
            <a:ext cx="6096000" cy="400110"/>
          </a:xfrm>
          <a:prstGeom prst="rect">
            <a:avLst/>
          </a:prstGeom>
          <a:noFill/>
        </p:spPr>
        <p:txBody>
          <a:bodyPr wrap="square" rtlCol="0">
            <a:spAutoFit/>
          </a:bodyPr>
          <a:lstStyle/>
          <a:p>
            <a:pPr algn="l"/>
            <a:r>
              <a:rPr lang="en-US" sz="1000" dirty="0" smtClean="0">
                <a:solidFill>
                  <a:schemeClr val="bg1">
                    <a:lumMod val="50000"/>
                  </a:schemeClr>
                </a:solidFill>
              </a:rPr>
              <a:t>PAGE </a:t>
            </a:r>
            <a:fld id="{4F726FA8-E8ED-5F40-AA1B-C538ACECDAFD}" type="slidenum">
              <a:rPr lang="en-US" sz="1000" smtClean="0">
                <a:solidFill>
                  <a:schemeClr val="bg1">
                    <a:lumMod val="50000"/>
                  </a:schemeClr>
                </a:solidFill>
              </a:rPr>
              <a:pPr algn="l"/>
              <a:t>‹#›</a:t>
            </a:fld>
            <a:r>
              <a:rPr lang="en-US" sz="1000" dirty="0" smtClean="0">
                <a:solidFill>
                  <a:schemeClr val="bg1">
                    <a:lumMod val="50000"/>
                  </a:schemeClr>
                </a:solidFill>
              </a:rPr>
              <a:t>    |    </a:t>
            </a:r>
            <a:r>
              <a:rPr lang="en-US" sz="1000" b="1" dirty="0" smtClean="0">
                <a:solidFill>
                  <a:schemeClr val="bg1">
                    <a:lumMod val="50000"/>
                  </a:schemeClr>
                </a:solidFill>
              </a:rPr>
              <a:t>GRACE</a:t>
            </a:r>
            <a:r>
              <a:rPr lang="en-US" sz="1000" b="1" baseline="0" dirty="0" smtClean="0">
                <a:solidFill>
                  <a:schemeClr val="bg1">
                    <a:lumMod val="50000"/>
                  </a:schemeClr>
                </a:solidFill>
              </a:rPr>
              <a:t> HOPPER CELEBRATION INDIA 2016   </a:t>
            </a:r>
            <a:r>
              <a:rPr lang="en-US" sz="1000" b="0" baseline="0" dirty="0" smtClean="0">
                <a:solidFill>
                  <a:schemeClr val="bg1">
                    <a:lumMod val="50000"/>
                  </a:schemeClr>
                </a:solidFill>
              </a:rPr>
              <a:t> | </a:t>
            </a:r>
            <a:r>
              <a:rPr lang="en-US" sz="1000" b="1" baseline="0" dirty="0" smtClean="0">
                <a:solidFill>
                  <a:schemeClr val="bg1">
                    <a:lumMod val="50000"/>
                  </a:schemeClr>
                </a:solidFill>
              </a:rPr>
              <a:t>   #GHCI16</a:t>
            </a:r>
          </a:p>
          <a:p>
            <a:pPr algn="l"/>
            <a:r>
              <a:rPr lang="en-US" sz="1000" dirty="0" smtClean="0">
                <a:solidFill>
                  <a:schemeClr val="bg1">
                    <a:lumMod val="50000"/>
                  </a:schemeClr>
                </a:solidFill>
              </a:rPr>
              <a:t>PRESENTED</a:t>
            </a:r>
            <a:r>
              <a:rPr lang="en-US" sz="1000" baseline="0" dirty="0" smtClean="0">
                <a:solidFill>
                  <a:schemeClr val="bg1">
                    <a:lumMod val="50000"/>
                  </a:schemeClr>
                </a:solidFill>
              </a:rPr>
              <a:t> BY THE ANITA BORG INSTITUTE AND THE ASSOCIATION FOR COMPUTING MACHINERY INDIA </a:t>
            </a:r>
            <a:endParaRPr lang="en-US" sz="1000" dirty="0">
              <a:solidFill>
                <a:schemeClr val="bg1">
                  <a:lumMod val="50000"/>
                </a:schemeClr>
              </a:solidFill>
            </a:endParaRPr>
          </a:p>
        </p:txBody>
      </p:sp>
      <p:pic>
        <p:nvPicPr>
          <p:cNvPr id="12" name="Picture 11" descr="2016-GHC-art-fullsky.jpg"/>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1" y="-91440"/>
            <a:ext cx="9144001" cy="272852"/>
          </a:xfrm>
          <a:prstGeom prst="rect">
            <a:avLst/>
          </a:prstGeom>
        </p:spPr>
      </p:pic>
      <p:cxnSp>
        <p:nvCxnSpPr>
          <p:cNvPr id="15" name="Straight Connector 14"/>
          <p:cNvCxnSpPr/>
          <p:nvPr userDrawn="1"/>
        </p:nvCxnSpPr>
        <p:spPr>
          <a:xfrm>
            <a:off x="457200" y="6126163"/>
            <a:ext cx="8178800" cy="0"/>
          </a:xfrm>
          <a:prstGeom prst="line">
            <a:avLst/>
          </a:prstGeom>
          <a:ln w="3175" cmpd="sng">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6" name="Picture 5"/>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6573078" y="6236579"/>
            <a:ext cx="2329009" cy="448550"/>
          </a:xfrm>
          <a:prstGeom prst="rect">
            <a:avLst/>
          </a:prstGeom>
        </p:spPr>
      </p:pic>
    </p:spTree>
    <p:extLst>
      <p:ext uri="{BB962C8B-B14F-4D97-AF65-F5344CB8AC3E}">
        <p14:creationId xmlns:p14="http://schemas.microsoft.com/office/powerpoint/2010/main" val="3185944047"/>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3" r:id="rId3"/>
    <p:sldLayoutId id="2147483661" r:id="rId4"/>
    <p:sldLayoutId id="2147483654" r:id="rId5"/>
    <p:sldLayoutId id="2147483665" r:id="rId6"/>
    <p:sldLayoutId id="2147483666" r:id="rId7"/>
    <p:sldLayoutId id="2147483669" r:id="rId8"/>
    <p:sldLayoutId id="2147483675" r:id="rId9"/>
    <p:sldLayoutId id="2147483676" r:id="rId10"/>
  </p:sldLayoutIdLst>
  <p:timing>
    <p:tnLst>
      <p:par>
        <p:cTn id="1" dur="indefinite" restart="never" nodeType="tmRoot"/>
      </p:par>
    </p:tnLst>
  </p:timing>
  <p:txStyles>
    <p:titleStyle>
      <a:lvl1pPr algn="l" defTabSz="457200" rtl="0" eaLnBrk="1" latinLnBrk="0" hangingPunct="1">
        <a:spcBef>
          <a:spcPct val="0"/>
        </a:spcBef>
        <a:buNone/>
        <a:defRPr sz="3200" b="1" kern="120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2800" kern="1200">
          <a:solidFill>
            <a:schemeClr val="tx1"/>
          </a:solidFill>
          <a:latin typeface="+mn-lt"/>
          <a:ea typeface="+mn-ea"/>
          <a:cs typeface="+mn-cs"/>
        </a:defRPr>
      </a:lvl1pPr>
      <a:lvl2pPr marL="336550" indent="-284163" algn="l" defTabSz="457200" rtl="0" eaLnBrk="1" latinLnBrk="0" hangingPunct="1">
        <a:spcBef>
          <a:spcPct val="20000"/>
        </a:spcBef>
        <a:buClr>
          <a:schemeClr val="accent4"/>
        </a:buClr>
        <a:buFont typeface="Arial"/>
        <a:buChar char="•"/>
        <a:defRPr sz="2400" kern="1200">
          <a:solidFill>
            <a:schemeClr val="tx1"/>
          </a:solidFill>
          <a:latin typeface="+mn-lt"/>
          <a:ea typeface="+mn-ea"/>
          <a:cs typeface="+mn-cs"/>
        </a:defRPr>
      </a:lvl2pPr>
      <a:lvl3pPr marL="803275" indent="-401638" algn="l" defTabSz="457200" rtl="0" eaLnBrk="1" latinLnBrk="0" hangingPunct="1">
        <a:spcBef>
          <a:spcPct val="20000"/>
        </a:spcBef>
        <a:buFont typeface="Lucida Grande"/>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emf"/><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Commercial Detector</a:t>
            </a:r>
            <a:endParaRPr lang="en-US" dirty="0"/>
          </a:p>
        </p:txBody>
      </p:sp>
      <p:sp>
        <p:nvSpPr>
          <p:cNvPr id="3" name="Subtitle 2"/>
          <p:cNvSpPr>
            <a:spLocks noGrp="1"/>
          </p:cNvSpPr>
          <p:nvPr>
            <p:ph type="subTitle" idx="1"/>
          </p:nvPr>
        </p:nvSpPr>
        <p:spPr>
          <a:xfrm>
            <a:off x="465670" y="1531850"/>
            <a:ext cx="5554129" cy="764166"/>
          </a:xfrm>
        </p:spPr>
        <p:txBody>
          <a:bodyPr/>
          <a:lstStyle/>
          <a:p>
            <a:r>
              <a:rPr lang="en-US" dirty="0" smtClean="0"/>
              <a:t>Nikita Kodkani</a:t>
            </a:r>
          </a:p>
          <a:p>
            <a:r>
              <a:rPr lang="en-US" dirty="0" smtClean="0"/>
              <a:t>Twitter: @NikitaKodkani</a:t>
            </a:r>
            <a:endParaRPr lang="en-US" dirty="0"/>
          </a:p>
        </p:txBody>
      </p:sp>
    </p:spTree>
    <p:extLst>
      <p:ext uri="{BB962C8B-B14F-4D97-AF65-F5344CB8AC3E}">
        <p14:creationId xmlns:p14="http://schemas.microsoft.com/office/powerpoint/2010/main" val="29776631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Text Placeholder 2"/>
          <p:cNvSpPr>
            <a:spLocks noGrp="1"/>
          </p:cNvSpPr>
          <p:nvPr>
            <p:ph type="body" sz="quarter" idx="13"/>
          </p:nvPr>
        </p:nvSpPr>
        <p:spPr>
          <a:xfrm>
            <a:off x="457200" y="1166813"/>
            <a:ext cx="8229600" cy="3268027"/>
          </a:xfrm>
        </p:spPr>
        <p:txBody>
          <a:bodyPr/>
          <a:lstStyle/>
          <a:p>
            <a:r>
              <a:rPr lang="en-US" dirty="0" smtClean="0"/>
              <a:t>Commercial Tracker</a:t>
            </a:r>
          </a:p>
          <a:p>
            <a:pPr lvl="1"/>
            <a:r>
              <a:rPr lang="en-US" dirty="0"/>
              <a:t>Keeps the count of individual TV commercials </a:t>
            </a:r>
          </a:p>
          <a:p>
            <a:pPr marL="52387" lvl="1" indent="0">
              <a:buNone/>
            </a:pPr>
            <a:endParaRPr lang="en-US" dirty="0" smtClean="0"/>
          </a:p>
          <a:p>
            <a:r>
              <a:rPr lang="en-US" dirty="0"/>
              <a:t>Commercial </a:t>
            </a:r>
            <a:r>
              <a:rPr lang="en-US" dirty="0" smtClean="0"/>
              <a:t>Killer</a:t>
            </a:r>
            <a:endParaRPr lang="en-US" dirty="0"/>
          </a:p>
          <a:p>
            <a:pPr lvl="1"/>
            <a:r>
              <a:rPr lang="en-US" dirty="0" smtClean="0"/>
              <a:t>Removes the commercial Block </a:t>
            </a:r>
          </a:p>
          <a:p>
            <a:pPr marL="52387" lvl="1" indent="0">
              <a:buNone/>
            </a:pPr>
            <a:endParaRPr lang="en-US" dirty="0" smtClean="0"/>
          </a:p>
        </p:txBody>
      </p:sp>
    </p:spTree>
    <p:extLst>
      <p:ext uri="{BB962C8B-B14F-4D97-AF65-F5344CB8AC3E}">
        <p14:creationId xmlns:p14="http://schemas.microsoft.com/office/powerpoint/2010/main" val="24927115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1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0036"/>
          </a:xfrm>
        </p:spPr>
        <p:txBody>
          <a:bodyPr>
            <a:normAutofit/>
          </a:bodyPr>
          <a:lstStyle/>
          <a:p>
            <a:pPr algn="ctr"/>
            <a:r>
              <a:rPr lang="en-US" dirty="0" smtClean="0"/>
              <a:t> Why should I use Commercial Detector ?</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3" y="1957388"/>
            <a:ext cx="1920875"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813" y="2470150"/>
            <a:ext cx="2236787" cy="171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1553" y="2158999"/>
            <a:ext cx="2060575"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097280" y="4539585"/>
            <a:ext cx="1219200" cy="400110"/>
          </a:xfrm>
          <a:prstGeom prst="rect">
            <a:avLst/>
          </a:prstGeom>
          <a:noFill/>
        </p:spPr>
        <p:txBody>
          <a:bodyPr wrap="square" rtlCol="0">
            <a:spAutoFit/>
          </a:bodyPr>
          <a:lstStyle/>
          <a:p>
            <a:r>
              <a:rPr lang="en-US" sz="2000" b="1" dirty="0" smtClean="0"/>
              <a:t>Viewers</a:t>
            </a:r>
            <a:endParaRPr lang="en-US" sz="2000" b="1" dirty="0"/>
          </a:p>
        </p:txBody>
      </p:sp>
      <p:sp>
        <p:nvSpPr>
          <p:cNvPr id="10" name="TextBox 9"/>
          <p:cNvSpPr txBox="1"/>
          <p:nvPr/>
        </p:nvSpPr>
        <p:spPr>
          <a:xfrm>
            <a:off x="3618706" y="4574828"/>
            <a:ext cx="1905000" cy="400110"/>
          </a:xfrm>
          <a:prstGeom prst="rect">
            <a:avLst/>
          </a:prstGeom>
          <a:noFill/>
        </p:spPr>
        <p:txBody>
          <a:bodyPr wrap="square" rtlCol="0">
            <a:spAutoFit/>
          </a:bodyPr>
          <a:lstStyle/>
          <a:p>
            <a:r>
              <a:rPr lang="en-US" sz="2000" b="1" dirty="0" smtClean="0"/>
              <a:t>Ad Advertisers</a:t>
            </a:r>
            <a:endParaRPr lang="en-US" sz="2000" b="1" dirty="0"/>
          </a:p>
        </p:txBody>
      </p:sp>
      <p:sp>
        <p:nvSpPr>
          <p:cNvPr id="11" name="TextBox 10"/>
          <p:cNvSpPr txBox="1"/>
          <p:nvPr/>
        </p:nvSpPr>
        <p:spPr>
          <a:xfrm>
            <a:off x="6071553" y="4577656"/>
            <a:ext cx="2438400" cy="400110"/>
          </a:xfrm>
          <a:prstGeom prst="rect">
            <a:avLst/>
          </a:prstGeom>
          <a:noFill/>
        </p:spPr>
        <p:txBody>
          <a:bodyPr wrap="square" rtlCol="0">
            <a:spAutoFit/>
          </a:bodyPr>
          <a:lstStyle/>
          <a:p>
            <a:r>
              <a:rPr lang="en-US" sz="2000" b="1" dirty="0" smtClean="0"/>
              <a:t>Broadcast Regulators</a:t>
            </a:r>
            <a:endParaRPr lang="en-US" sz="2000" b="1" dirty="0"/>
          </a:p>
        </p:txBody>
      </p:sp>
    </p:spTree>
    <p:extLst>
      <p:ext uri="{BB962C8B-B14F-4D97-AF65-F5344CB8AC3E}">
        <p14:creationId xmlns:p14="http://schemas.microsoft.com/office/powerpoint/2010/main" val="26025539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humans detect commercials?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02964"/>
            <a:ext cx="1209567" cy="6725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8291" y="4842698"/>
            <a:ext cx="1262310" cy="914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967" y="3362849"/>
            <a:ext cx="1365240" cy="103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978" y="1803726"/>
            <a:ext cx="1917383" cy="1499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6068" y="3983848"/>
            <a:ext cx="15240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0661" y="4400737"/>
            <a:ext cx="835343" cy="8839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160" y="2261962"/>
            <a:ext cx="1066047" cy="68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3160068" y="1400188"/>
            <a:ext cx="1970593" cy="190309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286519" y="2901184"/>
            <a:ext cx="1358970" cy="461665"/>
          </a:xfrm>
          <a:prstGeom prst="rect">
            <a:avLst/>
          </a:prstGeom>
          <a:noFill/>
        </p:spPr>
        <p:txBody>
          <a:bodyPr wrap="square" rtlCol="0">
            <a:spAutoFit/>
          </a:bodyPr>
          <a:lstStyle/>
          <a:p>
            <a:r>
              <a:rPr lang="en-US" sz="2400" b="1" dirty="0" smtClean="0"/>
              <a:t>Text</a:t>
            </a:r>
            <a:endParaRPr lang="en-US" sz="2400" b="1" dirty="0"/>
          </a:p>
        </p:txBody>
      </p:sp>
      <p:sp>
        <p:nvSpPr>
          <p:cNvPr id="6" name="TextBox 5"/>
          <p:cNvSpPr txBox="1"/>
          <p:nvPr/>
        </p:nvSpPr>
        <p:spPr>
          <a:xfrm>
            <a:off x="3812283" y="3700597"/>
            <a:ext cx="787588" cy="461665"/>
          </a:xfrm>
          <a:prstGeom prst="rect">
            <a:avLst/>
          </a:prstGeom>
          <a:noFill/>
        </p:spPr>
        <p:txBody>
          <a:bodyPr wrap="none" rtlCol="0">
            <a:spAutoFit/>
          </a:bodyPr>
          <a:lstStyle/>
          <a:p>
            <a:r>
              <a:rPr lang="en-US" sz="2400" b="1" dirty="0" smtClean="0"/>
              <a:t>Logo</a:t>
            </a:r>
            <a:endParaRPr lang="en-US" sz="2400" b="1" dirty="0"/>
          </a:p>
        </p:txBody>
      </p:sp>
      <p:sp>
        <p:nvSpPr>
          <p:cNvPr id="7" name="TextBox 6"/>
          <p:cNvSpPr txBox="1"/>
          <p:nvPr/>
        </p:nvSpPr>
        <p:spPr>
          <a:xfrm>
            <a:off x="3513197" y="1846463"/>
            <a:ext cx="1287404" cy="830997"/>
          </a:xfrm>
          <a:prstGeom prst="rect">
            <a:avLst/>
          </a:prstGeom>
          <a:noFill/>
        </p:spPr>
        <p:txBody>
          <a:bodyPr wrap="none" rtlCol="0">
            <a:spAutoFit/>
          </a:bodyPr>
          <a:lstStyle/>
          <a:p>
            <a:pPr algn="ctr"/>
            <a:r>
              <a:rPr lang="en-US" sz="2400" b="1" dirty="0" smtClean="0"/>
              <a:t>Anchor </a:t>
            </a:r>
          </a:p>
          <a:p>
            <a:pPr algn="ctr"/>
            <a:r>
              <a:rPr lang="en-US" sz="2400" b="1" dirty="0" smtClean="0"/>
              <a:t>message</a:t>
            </a:r>
            <a:endParaRPr lang="en-US" sz="2400" b="1" dirty="0"/>
          </a:p>
        </p:txBody>
      </p:sp>
      <p:sp>
        <p:nvSpPr>
          <p:cNvPr id="8" name="Oval 7"/>
          <p:cNvSpPr/>
          <p:nvPr/>
        </p:nvSpPr>
        <p:spPr>
          <a:xfrm>
            <a:off x="4599871" y="2172828"/>
            <a:ext cx="1889760" cy="1903091"/>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63761" y="2949136"/>
            <a:ext cx="1866900" cy="1893562"/>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6725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Commercial Detection Schemes:</a:t>
            </a:r>
            <a:endParaRPr lang="en-US" dirty="0"/>
          </a:p>
        </p:txBody>
      </p:sp>
      <p:sp>
        <p:nvSpPr>
          <p:cNvPr id="12" name="Rectangle 11"/>
          <p:cNvSpPr/>
          <p:nvPr/>
        </p:nvSpPr>
        <p:spPr>
          <a:xfrm>
            <a:off x="655320" y="1219200"/>
            <a:ext cx="7802880" cy="923330"/>
          </a:xfrm>
          <a:prstGeom prst="rect">
            <a:avLst/>
          </a:prstGeom>
        </p:spPr>
        <p:txBody>
          <a:bodyPr wrap="square">
            <a:spAutoFit/>
          </a:bodyPr>
          <a:lstStyle/>
          <a:p>
            <a:pPr>
              <a:lnSpc>
                <a:spcPct val="150000"/>
              </a:lnSpc>
              <a:buFont typeface="Wingdings" pitchFamily="2" charset="2"/>
              <a:buChar char="§"/>
            </a:pPr>
            <a:r>
              <a:rPr lang="en-US" dirty="0" smtClean="0"/>
              <a:t>  Feature based detection – inherent characteristics </a:t>
            </a:r>
          </a:p>
          <a:p>
            <a:pPr>
              <a:lnSpc>
                <a:spcPct val="150000"/>
              </a:lnSpc>
              <a:buFont typeface="Wingdings" pitchFamily="2" charset="2"/>
              <a:buChar char="§"/>
            </a:pPr>
            <a:r>
              <a:rPr lang="en-US" dirty="0"/>
              <a:t> </a:t>
            </a:r>
            <a:r>
              <a:rPr lang="en-US" dirty="0" smtClean="0"/>
              <a:t> Recognition based detection- search stored commercial in database </a:t>
            </a:r>
            <a:endParaRPr lang="en-US" dirty="0"/>
          </a:p>
        </p:txBody>
      </p:sp>
      <p:pic>
        <p:nvPicPr>
          <p:cNvPr id="13" name="Picture 2"/>
          <p:cNvPicPr>
            <a:picLocks noChangeAspect="1" noChangeArrowheads="1"/>
          </p:cNvPicPr>
          <p:nvPr/>
        </p:nvPicPr>
        <p:blipFill>
          <a:blip r:embed="rId3" cstate="print"/>
          <a:srcRect/>
          <a:stretch>
            <a:fillRect/>
          </a:stretch>
        </p:blipFill>
        <p:spPr bwMode="auto">
          <a:xfrm>
            <a:off x="762000" y="2590800"/>
            <a:ext cx="2743200" cy="2895600"/>
          </a:xfrm>
          <a:prstGeom prst="rect">
            <a:avLst/>
          </a:prstGeom>
          <a:noFill/>
          <a:ln w="9525">
            <a:noFill/>
            <a:miter lim="800000"/>
            <a:headEnd/>
            <a:tailEnd/>
          </a:ln>
          <a:effectLst/>
        </p:spPr>
      </p:pic>
      <p:pic>
        <p:nvPicPr>
          <p:cNvPr id="14" name="Picture 3"/>
          <p:cNvPicPr>
            <a:picLocks noChangeAspect="1" noChangeArrowheads="1"/>
          </p:cNvPicPr>
          <p:nvPr/>
        </p:nvPicPr>
        <p:blipFill>
          <a:blip r:embed="rId4" cstate="print"/>
          <a:srcRect/>
          <a:stretch>
            <a:fillRect/>
          </a:stretch>
        </p:blipFill>
        <p:spPr bwMode="auto">
          <a:xfrm>
            <a:off x="4876800" y="2590800"/>
            <a:ext cx="2638425" cy="2667000"/>
          </a:xfrm>
          <a:prstGeom prst="rect">
            <a:avLst/>
          </a:prstGeom>
          <a:noFill/>
          <a:ln w="9525">
            <a:noFill/>
            <a:miter lim="800000"/>
            <a:headEnd/>
            <a:tailEnd/>
          </a:ln>
          <a:effectLst/>
        </p:spPr>
      </p:pic>
    </p:spTree>
    <p:extLst>
      <p:ext uri="{BB962C8B-B14F-4D97-AF65-F5344CB8AC3E}">
        <p14:creationId xmlns:p14="http://schemas.microsoft.com/office/powerpoint/2010/main" val="26025539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2467" y="537087"/>
            <a:ext cx="4385733" cy="4966246"/>
          </a:xfrm>
        </p:spPr>
        <p:txBody>
          <a:bodyPr>
            <a:normAutofit fontScale="90000"/>
          </a:bodyPr>
          <a:lstStyle/>
          <a:p>
            <a:pPr algn="ctr"/>
            <a:r>
              <a:rPr lang="en-US" sz="6600" dirty="0" smtClean="0"/>
              <a:t/>
            </a:r>
            <a:br>
              <a:rPr lang="en-US" sz="6600" dirty="0" smtClean="0"/>
            </a:br>
            <a:r>
              <a:rPr lang="en-US" sz="6600" dirty="0" smtClean="0"/>
              <a:t>Building </a:t>
            </a:r>
            <a:br>
              <a:rPr lang="en-US" sz="6600" dirty="0" smtClean="0"/>
            </a:br>
            <a:r>
              <a:rPr lang="en-US" sz="6600" dirty="0" smtClean="0"/>
              <a:t>learning </a:t>
            </a:r>
            <a:br>
              <a:rPr lang="en-US" sz="6600" dirty="0" smtClean="0"/>
            </a:br>
            <a:r>
              <a:rPr lang="en-US" sz="6600" dirty="0" smtClean="0"/>
              <a:t>algorithm</a:t>
            </a:r>
            <a:br>
              <a:rPr lang="en-US" sz="6600" dirty="0" smtClean="0"/>
            </a:br>
            <a:endParaRPr lang="en-US" sz="6600" dirty="0"/>
          </a:p>
        </p:txBody>
      </p:sp>
    </p:spTree>
    <p:extLst>
      <p:ext uri="{BB962C8B-B14F-4D97-AF65-F5344CB8AC3E}">
        <p14:creationId xmlns:p14="http://schemas.microsoft.com/office/powerpoint/2010/main" val="35848024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6"/>
          <p:cNvSpPr>
            <a:spLocks noGrp="1"/>
          </p:cNvSpPr>
          <p:nvPr>
            <p:ph type="sldNum" sz="quarter" idx="12"/>
          </p:nvPr>
        </p:nvSpPr>
        <p:spPr>
          <a:xfrm>
            <a:off x="6553200" y="6356350"/>
            <a:ext cx="2133600" cy="365125"/>
          </a:xfrm>
        </p:spPr>
        <p:txBody>
          <a:bodyPr/>
          <a:lstStyle/>
          <a:p>
            <a:fld id="{B6F15528-21DE-4FAA-801E-634DDDAF4B2B}" type="slidenum">
              <a:rPr lang="en-US" smtClean="0"/>
              <a:pPr/>
              <a:t>6</a:t>
            </a:fld>
            <a:endParaRPr lang="en-US"/>
          </a:p>
        </p:txBody>
      </p:sp>
      <p:sp>
        <p:nvSpPr>
          <p:cNvPr id="4" name="Date Placeholder 1"/>
          <p:cNvSpPr txBox="1">
            <a:spLocks/>
          </p:cNvSpPr>
          <p:nvPr/>
        </p:nvSpPr>
        <p:spPr>
          <a:xfrm>
            <a:off x="5791200" y="6404984"/>
            <a:ext cx="3044952" cy="365760"/>
          </a:xfrm>
          <a:prstGeom prst="rect">
            <a:avLst/>
          </a:prstGeom>
        </p:spPr>
        <p:txBody>
          <a:bodyPr vert="horz"/>
          <a:lstStyle>
            <a:defPPr>
              <a:defRPr lang="en-US"/>
            </a:defPPr>
            <a:lvl1pPr marL="0" algn="r" defTabSz="914400" rtl="0" eaLnBrk="1" latinLnBrk="0" hangingPunct="1">
              <a:defRPr kumimoji="0" sz="14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F9324B1-BDDB-4A77-99E2-726DAC07C692}" type="datetime1">
              <a:rPr lang="en-US" smtClean="0"/>
              <a:pPr/>
              <a:t>12/1/2016</a:t>
            </a:fld>
            <a:endParaRPr lang="en-US"/>
          </a:p>
        </p:txBody>
      </p:sp>
      <p:sp>
        <p:nvSpPr>
          <p:cNvPr id="5" name="Slide Number Placeholder 2"/>
          <p:cNvSpPr txBox="1">
            <a:spLocks/>
          </p:cNvSpPr>
          <p:nvPr/>
        </p:nvSpPr>
        <p:spPr>
          <a:xfrm>
            <a:off x="4267200" y="6324600"/>
            <a:ext cx="609600" cy="441324"/>
          </a:xfrm>
          <a:prstGeom prst="rect">
            <a:avLst/>
          </a:prstGeom>
        </p:spPr>
        <p:txBody>
          <a:bodyPr vert="horz" lIns="45720" rIns="45720" anchor="ctr">
            <a:normAutofit/>
          </a:bodyPr>
          <a:lstStyle>
            <a:defPPr>
              <a:defRPr lang="en-US"/>
            </a:defPPr>
            <a:lvl1pPr marL="0" algn="ctr" defTabSz="914400" rtl="0" eaLnBrk="1" latinLnBrk="0" hangingPunct="1">
              <a:defRPr kumimoji="0" sz="16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6</a:t>
            </a:fld>
            <a:endParaRPr lang="en-US"/>
          </a:p>
        </p:txBody>
      </p:sp>
      <p:sp>
        <p:nvSpPr>
          <p:cNvPr id="6" name="Rectangle 5"/>
          <p:cNvSpPr/>
          <p:nvPr/>
        </p:nvSpPr>
        <p:spPr>
          <a:xfrm>
            <a:off x="362270" y="2945566"/>
            <a:ext cx="1224868" cy="106033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Recoded TV program</a:t>
            </a:r>
            <a:endParaRPr lang="en-US" b="1"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270" y="4195296"/>
            <a:ext cx="1211012" cy="1007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2179863" y="521731"/>
            <a:ext cx="1447800" cy="161281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Commercial (Logo / Text / Anchor Message)</a:t>
            </a:r>
            <a:endParaRPr lang="en-US" b="1" dirty="0">
              <a:solidFill>
                <a:schemeClr val="bg1"/>
              </a:solidFill>
            </a:endParaRPr>
          </a:p>
        </p:txBody>
      </p:sp>
      <p:pic>
        <p:nvPicPr>
          <p:cNvPr id="11"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11631"/>
          <a:stretch/>
        </p:blipFill>
        <p:spPr bwMode="auto">
          <a:xfrm>
            <a:off x="326797" y="554350"/>
            <a:ext cx="1035940" cy="314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154754" y="2361416"/>
            <a:ext cx="1472910" cy="58414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Frame processing</a:t>
            </a:r>
            <a:endParaRPr lang="en-US" b="1" dirty="0"/>
          </a:p>
        </p:txBody>
      </p:sp>
      <p:sp>
        <p:nvSpPr>
          <p:cNvPr id="13" name="Rectangle 12"/>
          <p:cNvSpPr/>
          <p:nvPr/>
        </p:nvSpPr>
        <p:spPr>
          <a:xfrm>
            <a:off x="2179863" y="4191000"/>
            <a:ext cx="1472913" cy="76649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Sampling audio</a:t>
            </a:r>
            <a:endParaRPr lang="en-US" b="1" dirty="0"/>
          </a:p>
        </p:txBody>
      </p:sp>
      <p:pic>
        <p:nvPicPr>
          <p:cNvPr id="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9863" y="3220441"/>
            <a:ext cx="1540810" cy="579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9972" y="5105231"/>
            <a:ext cx="13620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186518">
            <a:off x="1464406" y="2861164"/>
            <a:ext cx="761538" cy="30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72523">
            <a:off x="1537240" y="3857181"/>
            <a:ext cx="693352" cy="29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a:xfrm>
            <a:off x="4371108" y="975393"/>
            <a:ext cx="1648692" cy="489200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533900" y="1142533"/>
            <a:ext cx="1333500" cy="25535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Rectangle 19"/>
          <p:cNvSpPr/>
          <p:nvPr/>
        </p:nvSpPr>
        <p:spPr>
          <a:xfrm>
            <a:off x="4678680" y="1328137"/>
            <a:ext cx="1036320" cy="596859"/>
          </a:xfrm>
          <a:prstGeom prst="rect">
            <a:avLst/>
          </a:prstGeom>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chemeClr val="tx1"/>
                </a:solidFill>
              </a:rPr>
              <a:t>Logo</a:t>
            </a:r>
            <a:endParaRPr lang="en-US" sz="1600" dirty="0">
              <a:solidFill>
                <a:schemeClr val="tx1"/>
              </a:solidFill>
            </a:endParaRPr>
          </a:p>
        </p:txBody>
      </p:sp>
      <p:sp>
        <p:nvSpPr>
          <p:cNvPr id="21" name="Rectangle 20"/>
          <p:cNvSpPr/>
          <p:nvPr/>
        </p:nvSpPr>
        <p:spPr>
          <a:xfrm>
            <a:off x="4678680" y="2071687"/>
            <a:ext cx="1036320" cy="634088"/>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chemeClr val="tx1"/>
                </a:solidFill>
              </a:rPr>
              <a:t>Text</a:t>
            </a:r>
            <a:endParaRPr lang="en-US" sz="1600" dirty="0">
              <a:solidFill>
                <a:schemeClr val="tx1"/>
              </a:solidFill>
            </a:endParaRPr>
          </a:p>
        </p:txBody>
      </p:sp>
      <p:sp>
        <p:nvSpPr>
          <p:cNvPr id="22" name="Rectangle 21"/>
          <p:cNvSpPr/>
          <p:nvPr/>
        </p:nvSpPr>
        <p:spPr>
          <a:xfrm>
            <a:off x="4678680" y="2868015"/>
            <a:ext cx="1036320" cy="704850"/>
          </a:xfrm>
          <a:prstGeom prst="rect">
            <a:avLst/>
          </a:prstGeom>
          <a:ln w="381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chemeClr val="tx1"/>
                </a:solidFill>
              </a:rPr>
              <a:t>Anchor</a:t>
            </a:r>
          </a:p>
          <a:p>
            <a:pPr algn="ctr"/>
            <a:r>
              <a:rPr lang="en-US" sz="1600" dirty="0" smtClean="0">
                <a:solidFill>
                  <a:schemeClr val="tx1"/>
                </a:solidFill>
              </a:rPr>
              <a:t>message</a:t>
            </a:r>
            <a:endParaRPr lang="en-US" sz="1600" dirty="0">
              <a:solidFill>
                <a:schemeClr val="tx1"/>
              </a:solidFill>
            </a:endParaRPr>
          </a:p>
        </p:txBody>
      </p:sp>
      <p:sp>
        <p:nvSpPr>
          <p:cNvPr id="23" name="TextBox 22"/>
          <p:cNvSpPr txBox="1"/>
          <p:nvPr/>
        </p:nvSpPr>
        <p:spPr>
          <a:xfrm>
            <a:off x="4324350" y="499610"/>
            <a:ext cx="1752600" cy="369332"/>
          </a:xfrm>
          <a:prstGeom prst="rect">
            <a:avLst/>
          </a:prstGeom>
          <a:noFill/>
        </p:spPr>
        <p:txBody>
          <a:bodyPr wrap="square" rtlCol="0">
            <a:spAutoFit/>
          </a:bodyPr>
          <a:lstStyle/>
          <a:p>
            <a:pPr algn="ctr"/>
            <a:r>
              <a:rPr lang="en-US" dirty="0" smtClean="0"/>
              <a:t>Processing box</a:t>
            </a:r>
            <a:endParaRPr lang="en-US" dirty="0"/>
          </a:p>
        </p:txBody>
      </p:sp>
      <p:sp>
        <p:nvSpPr>
          <p:cNvPr id="24" name="Rectangle 23"/>
          <p:cNvSpPr/>
          <p:nvPr/>
        </p:nvSpPr>
        <p:spPr>
          <a:xfrm>
            <a:off x="4533900" y="4019556"/>
            <a:ext cx="1333499" cy="168020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Rectangle 24"/>
          <p:cNvSpPr/>
          <p:nvPr/>
        </p:nvSpPr>
        <p:spPr>
          <a:xfrm>
            <a:off x="4678680" y="4190568"/>
            <a:ext cx="1036320" cy="615783"/>
          </a:xfrm>
          <a:prstGeom prst="rect">
            <a:avLst/>
          </a:prstGeom>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chemeClr val="tx1"/>
                </a:solidFill>
              </a:rPr>
              <a:t>High amplitude</a:t>
            </a:r>
            <a:endParaRPr lang="en-US" sz="1600" dirty="0">
              <a:solidFill>
                <a:schemeClr val="tx1"/>
              </a:solidFill>
            </a:endParaRPr>
          </a:p>
        </p:txBody>
      </p:sp>
      <p:sp>
        <p:nvSpPr>
          <p:cNvPr id="26" name="Rectangle 25"/>
          <p:cNvSpPr/>
          <p:nvPr/>
        </p:nvSpPr>
        <p:spPr>
          <a:xfrm>
            <a:off x="4678680" y="4957490"/>
            <a:ext cx="1036320" cy="619654"/>
          </a:xfrm>
          <a:prstGeom prst="rect">
            <a:avLst/>
          </a:prstGeom>
          <a:ln w="38100">
            <a:solidFill>
              <a:schemeClr val="tx2"/>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smtClean="0">
                <a:solidFill>
                  <a:schemeClr val="tx1"/>
                </a:solidFill>
              </a:rPr>
              <a:t>Silence detection</a:t>
            </a:r>
            <a:endParaRPr lang="en-US" sz="1600" dirty="0">
              <a:solidFill>
                <a:schemeClr val="tx1"/>
              </a:solidFill>
            </a:endParaRPr>
          </a:p>
        </p:txBody>
      </p:sp>
      <p:pic>
        <p:nvPicPr>
          <p:cNvPr id="2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464954">
            <a:off x="3629256" y="1132001"/>
            <a:ext cx="704644" cy="346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6211" y="2375176"/>
            <a:ext cx="764897"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27359" y="4275476"/>
            <a:ext cx="743750"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29"/>
          <p:cNvSpPr/>
          <p:nvPr/>
        </p:nvSpPr>
        <p:spPr>
          <a:xfrm rot="19039953">
            <a:off x="6988119" y="2416840"/>
            <a:ext cx="905695" cy="97863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91308" y="2544611"/>
            <a:ext cx="1330925" cy="523220"/>
          </a:xfrm>
          <a:prstGeom prst="rect">
            <a:avLst/>
          </a:prstGeom>
          <a:noFill/>
        </p:spPr>
        <p:txBody>
          <a:bodyPr wrap="square" rtlCol="0">
            <a:spAutoFit/>
          </a:bodyPr>
          <a:lstStyle/>
          <a:p>
            <a:pPr algn="ctr"/>
            <a:r>
              <a:rPr lang="en-US" sz="1400" b="1" dirty="0" smtClean="0">
                <a:solidFill>
                  <a:schemeClr val="bg1"/>
                </a:solidFill>
              </a:rPr>
              <a:t>Is</a:t>
            </a:r>
          </a:p>
          <a:p>
            <a:pPr algn="ctr"/>
            <a:r>
              <a:rPr lang="en-US" sz="1400" b="1" dirty="0" smtClean="0">
                <a:solidFill>
                  <a:schemeClr val="bg1"/>
                </a:solidFill>
              </a:rPr>
              <a:t> Commercial ?</a:t>
            </a:r>
            <a:endParaRPr lang="en-US" sz="1400" b="1" dirty="0">
              <a:solidFill>
                <a:schemeClr val="bg1"/>
              </a:solidFill>
            </a:endParaRPr>
          </a:p>
        </p:txBody>
      </p:sp>
      <p:pic>
        <p:nvPicPr>
          <p:cNvPr id="32"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464954">
            <a:off x="6056193" y="2733178"/>
            <a:ext cx="777897" cy="382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 name="Rectangle 32"/>
          <p:cNvSpPr/>
          <p:nvPr/>
        </p:nvSpPr>
        <p:spPr>
          <a:xfrm>
            <a:off x="6850602" y="4343062"/>
            <a:ext cx="1254974" cy="1143169"/>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850602" y="878592"/>
            <a:ext cx="1254974" cy="617605"/>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839107" y="1002728"/>
            <a:ext cx="1266469" cy="369332"/>
          </a:xfrm>
          <a:prstGeom prst="rect">
            <a:avLst/>
          </a:prstGeom>
          <a:noFill/>
        </p:spPr>
        <p:txBody>
          <a:bodyPr wrap="square" rtlCol="0">
            <a:spAutoFit/>
          </a:bodyPr>
          <a:lstStyle/>
          <a:p>
            <a:pPr algn="ctr"/>
            <a:r>
              <a:rPr lang="en-US" dirty="0" smtClean="0">
                <a:solidFill>
                  <a:schemeClr val="bg1"/>
                </a:solidFill>
              </a:rPr>
              <a:t>Skip</a:t>
            </a:r>
            <a:endParaRPr lang="en-US" dirty="0">
              <a:solidFill>
                <a:schemeClr val="bg1"/>
              </a:solidFill>
            </a:endParaRPr>
          </a:p>
        </p:txBody>
      </p:sp>
      <p:sp>
        <p:nvSpPr>
          <p:cNvPr id="36" name="TextBox 35"/>
          <p:cNvSpPr txBox="1"/>
          <p:nvPr/>
        </p:nvSpPr>
        <p:spPr>
          <a:xfrm>
            <a:off x="6661874" y="4453927"/>
            <a:ext cx="1643926" cy="923330"/>
          </a:xfrm>
          <a:prstGeom prst="rect">
            <a:avLst/>
          </a:prstGeom>
          <a:noFill/>
        </p:spPr>
        <p:txBody>
          <a:bodyPr wrap="square" rtlCol="0">
            <a:spAutoFit/>
          </a:bodyPr>
          <a:lstStyle/>
          <a:p>
            <a:pPr algn="ctr"/>
            <a:r>
              <a:rPr lang="en-US" b="1" dirty="0" smtClean="0">
                <a:solidFill>
                  <a:schemeClr val="bg1"/>
                </a:solidFill>
              </a:rPr>
              <a:t>Output</a:t>
            </a:r>
          </a:p>
          <a:p>
            <a:pPr algn="ctr"/>
            <a:r>
              <a:rPr lang="en-US" b="1" dirty="0" smtClean="0">
                <a:solidFill>
                  <a:schemeClr val="bg1"/>
                </a:solidFill>
              </a:rPr>
              <a:t>Ad name</a:t>
            </a:r>
          </a:p>
          <a:p>
            <a:pPr algn="ctr"/>
            <a:r>
              <a:rPr lang="en-US" b="1" dirty="0">
                <a:solidFill>
                  <a:schemeClr val="bg1"/>
                </a:solidFill>
              </a:rPr>
              <a:t>C</a:t>
            </a:r>
            <a:r>
              <a:rPr lang="en-US" b="1" dirty="0" smtClean="0">
                <a:solidFill>
                  <a:schemeClr val="bg1"/>
                </a:solidFill>
              </a:rPr>
              <a:t>ount</a:t>
            </a:r>
            <a:endParaRPr lang="en-US" b="1" dirty="0">
              <a:solidFill>
                <a:schemeClr val="bg1"/>
              </a:solidFill>
            </a:endParaRPr>
          </a:p>
        </p:txBody>
      </p:sp>
      <p:pic>
        <p:nvPicPr>
          <p:cNvPr id="3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4630157">
            <a:off x="7109103" y="1643004"/>
            <a:ext cx="675934" cy="474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062274">
            <a:off x="7119823" y="3773397"/>
            <a:ext cx="743750" cy="366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rot="278719">
            <a:off x="7440967" y="1875982"/>
            <a:ext cx="776400" cy="369332"/>
          </a:xfrm>
          <a:prstGeom prst="rect">
            <a:avLst/>
          </a:prstGeom>
          <a:noFill/>
        </p:spPr>
        <p:txBody>
          <a:bodyPr wrap="square" rtlCol="0">
            <a:spAutoFit/>
          </a:bodyPr>
          <a:lstStyle/>
          <a:p>
            <a:r>
              <a:rPr lang="en-US" dirty="0" smtClean="0"/>
              <a:t>No</a:t>
            </a:r>
            <a:endParaRPr lang="en-US" dirty="0"/>
          </a:p>
        </p:txBody>
      </p:sp>
      <p:sp>
        <p:nvSpPr>
          <p:cNvPr id="40" name="TextBox 39"/>
          <p:cNvSpPr txBox="1"/>
          <p:nvPr/>
        </p:nvSpPr>
        <p:spPr>
          <a:xfrm>
            <a:off x="7619711" y="3821237"/>
            <a:ext cx="597655" cy="369332"/>
          </a:xfrm>
          <a:prstGeom prst="rect">
            <a:avLst/>
          </a:prstGeom>
          <a:noFill/>
        </p:spPr>
        <p:txBody>
          <a:bodyPr wrap="square" rtlCol="0">
            <a:spAutoFit/>
          </a:bodyPr>
          <a:lstStyle/>
          <a:p>
            <a:r>
              <a:rPr lang="en-US" dirty="0" smtClean="0"/>
              <a:t>Yes</a:t>
            </a:r>
            <a:endParaRPr lang="en-US" dirty="0"/>
          </a:p>
        </p:txBody>
      </p:sp>
      <p:cxnSp>
        <p:nvCxnSpPr>
          <p:cNvPr id="41" name="Straight Connector 40"/>
          <p:cNvCxnSpPr/>
          <p:nvPr/>
        </p:nvCxnSpPr>
        <p:spPr>
          <a:xfrm flipH="1" flipV="1">
            <a:off x="1468626" y="737500"/>
            <a:ext cx="712219" cy="237893"/>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389518" y="1327199"/>
            <a:ext cx="765236" cy="117930"/>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1573282" y="1804870"/>
            <a:ext cx="581472" cy="329676"/>
          </a:xfrm>
          <a:prstGeom prst="line">
            <a:avLst/>
          </a:prstGeom>
          <a:ln w="63500"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3075" name="Picture 3"/>
          <p:cNvPicPr>
            <a:picLocks noChangeAspect="1" noChangeArrowheads="1"/>
          </p:cNvPicPr>
          <p:nvPr/>
        </p:nvPicPr>
        <p:blipFill rotWithShape="1">
          <a:blip r:embed="rId9">
            <a:extLst>
              <a:ext uri="{28A0092B-C50C-407E-A947-70E740481C1C}">
                <a14:useLocalDpi xmlns:a14="http://schemas.microsoft.com/office/drawing/2010/main" val="0"/>
              </a:ext>
            </a:extLst>
          </a:blip>
          <a:srcRect l="13839" t="23580" r="14038" b="25324"/>
          <a:stretch/>
        </p:blipFill>
        <p:spPr bwMode="auto">
          <a:xfrm>
            <a:off x="337153" y="1161133"/>
            <a:ext cx="1015228" cy="362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153" y="1759373"/>
            <a:ext cx="1123455" cy="6158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64448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Block detection:</a:t>
            </a:r>
            <a:endParaRPr lang="en-US" dirty="0"/>
          </a:p>
        </p:txBody>
      </p:sp>
      <p:sp>
        <p:nvSpPr>
          <p:cNvPr id="3" name="Text Placeholder 2"/>
          <p:cNvSpPr>
            <a:spLocks noGrp="1"/>
          </p:cNvSpPr>
          <p:nvPr>
            <p:ph type="body" sz="quarter" idx="13"/>
          </p:nvPr>
        </p:nvSpPr>
        <p:spPr/>
        <p:txBody>
          <a:bodyPr/>
          <a:lstStyle/>
          <a:p>
            <a:pPr lvl="1">
              <a:buFont typeface="Arial" pitchFamily="34" charset="0"/>
              <a:buChar char="•"/>
            </a:pPr>
            <a:r>
              <a:rPr lang="en-US" sz="2000" dirty="0" smtClean="0"/>
              <a:t>Black frame detection</a:t>
            </a:r>
          </a:p>
          <a:p>
            <a:pPr lvl="1">
              <a:buFont typeface="Arial" pitchFamily="34" charset="0"/>
              <a:buChar char="•"/>
            </a:pPr>
            <a:r>
              <a:rPr lang="en-US" sz="2000" dirty="0" smtClean="0"/>
              <a:t>Audio frame detection</a:t>
            </a:r>
          </a:p>
          <a:p>
            <a:pPr lvl="1">
              <a:buNone/>
            </a:pPr>
            <a:endParaRPr lang="en-US" dirty="0" smtClean="0"/>
          </a:p>
          <a:p>
            <a:pPr lvl="1">
              <a:buNone/>
            </a:pPr>
            <a:endParaRPr lang="en-US" dirty="0"/>
          </a:p>
        </p:txBody>
      </p:sp>
      <p:pic>
        <p:nvPicPr>
          <p:cNvPr id="4" name="Picture 3"/>
          <p:cNvPicPr/>
          <p:nvPr/>
        </p:nvPicPr>
        <p:blipFill>
          <a:blip r:embed="rId3"/>
          <a:srcRect/>
          <a:stretch>
            <a:fillRect/>
          </a:stretch>
        </p:blipFill>
        <p:spPr bwMode="auto">
          <a:xfrm>
            <a:off x="1600200" y="2316480"/>
            <a:ext cx="6019800" cy="3246120"/>
          </a:xfrm>
          <a:prstGeom prst="rect">
            <a:avLst/>
          </a:prstGeom>
          <a:noFill/>
          <a:ln w="9525">
            <a:solidFill>
              <a:schemeClr val="tx1">
                <a:lumMod val="95000"/>
                <a:lumOff val="5000"/>
              </a:schemeClr>
            </a:solid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 y="274638"/>
            <a:ext cx="8229600" cy="650036"/>
          </a:xfrm>
        </p:spPr>
        <p:txBody>
          <a:bodyPr/>
          <a:lstStyle/>
          <a:p>
            <a:r>
              <a:rPr lang="en-US" dirty="0" smtClean="0"/>
              <a:t>Detect Individual Ads </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094420"/>
            <a:ext cx="8290560" cy="4993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591936747"/>
              </p:ext>
            </p:extLst>
          </p:nvPr>
        </p:nvGraphicFramePr>
        <p:xfrm>
          <a:off x="640080" y="1478278"/>
          <a:ext cx="3703320" cy="3885339"/>
        </p:xfrm>
        <a:graphic>
          <a:graphicData uri="http://schemas.openxmlformats.org/drawingml/2006/table">
            <a:tbl>
              <a:tblPr firstRow="1" bandRow="1">
                <a:tableStyleId>{5C22544A-7EE6-4342-B048-85BDC9FD1C3A}</a:tableStyleId>
              </a:tblPr>
              <a:tblGrid>
                <a:gridCol w="638823"/>
                <a:gridCol w="1830057"/>
                <a:gridCol w="1234440"/>
              </a:tblGrid>
              <a:tr h="657399">
                <a:tc>
                  <a:txBody>
                    <a:bodyPr/>
                    <a:lstStyle/>
                    <a:p>
                      <a:r>
                        <a:rPr lang="en-US" dirty="0" smtClean="0"/>
                        <a:t>No</a:t>
                      </a:r>
                      <a:endParaRPr lang="en-US" dirty="0"/>
                    </a:p>
                  </a:txBody>
                  <a:tcPr/>
                </a:tc>
                <a:tc>
                  <a:txBody>
                    <a:bodyPr/>
                    <a:lstStyle/>
                    <a:p>
                      <a:pPr algn="ctr"/>
                      <a:r>
                        <a:rPr lang="en-US" dirty="0" smtClean="0"/>
                        <a:t>Ad Name</a:t>
                      </a:r>
                      <a:endParaRPr lang="en-US" dirty="0"/>
                    </a:p>
                  </a:txBody>
                  <a:tcPr/>
                </a:tc>
                <a:tc>
                  <a:txBody>
                    <a:bodyPr/>
                    <a:lstStyle/>
                    <a:p>
                      <a:r>
                        <a:rPr lang="en-US" dirty="0" smtClean="0"/>
                        <a:t>Status</a:t>
                      </a:r>
                      <a:endParaRPr lang="en-US" dirty="0"/>
                    </a:p>
                  </a:txBody>
                  <a:tcPr/>
                </a:tc>
              </a:tr>
              <a:tr h="537990">
                <a:tc>
                  <a:txBody>
                    <a:bodyPr/>
                    <a:lstStyle/>
                    <a:p>
                      <a:r>
                        <a:rPr lang="en-US" dirty="0" smtClean="0"/>
                        <a:t>1</a:t>
                      </a:r>
                      <a:endParaRPr lang="en-US" dirty="0"/>
                    </a:p>
                  </a:txBody>
                  <a:tcPr/>
                </a:tc>
                <a:tc>
                  <a:txBody>
                    <a:bodyPr/>
                    <a:lstStyle/>
                    <a:p>
                      <a:r>
                        <a:rPr lang="en-US" dirty="0" smtClean="0"/>
                        <a:t>Dove </a:t>
                      </a:r>
                      <a:endParaRPr lang="en-US" dirty="0"/>
                    </a:p>
                  </a:txBody>
                  <a:tcPr/>
                </a:tc>
                <a:tc>
                  <a:txBody>
                    <a:bodyPr/>
                    <a:lstStyle/>
                    <a:p>
                      <a:r>
                        <a:rPr lang="en-US" dirty="0" smtClean="0"/>
                        <a:t>SUCCESS</a:t>
                      </a:r>
                      <a:r>
                        <a:rPr lang="en-US" baseline="0" dirty="0" smtClean="0"/>
                        <a:t> </a:t>
                      </a:r>
                      <a:endParaRPr lang="en-US" dirty="0"/>
                    </a:p>
                  </a:txBody>
                  <a:tcPr/>
                </a:tc>
              </a:tr>
              <a:tr h="537990">
                <a:tc>
                  <a:txBody>
                    <a:bodyPr/>
                    <a:lstStyle/>
                    <a:p>
                      <a:r>
                        <a:rPr lang="en-US" dirty="0" smtClean="0"/>
                        <a:t>2</a:t>
                      </a:r>
                      <a:endParaRPr lang="en-US" dirty="0"/>
                    </a:p>
                  </a:txBody>
                  <a:tcPr/>
                </a:tc>
                <a:tc>
                  <a:txBody>
                    <a:bodyPr/>
                    <a:lstStyle/>
                    <a:p>
                      <a:r>
                        <a:rPr lang="en-US" dirty="0" smtClean="0"/>
                        <a:t>Panasonic</a:t>
                      </a:r>
                      <a:endParaRPr lang="en-US" dirty="0"/>
                    </a:p>
                  </a:txBody>
                  <a:tcPr/>
                </a:tc>
                <a:tc>
                  <a:txBody>
                    <a:bodyPr/>
                    <a:lstStyle/>
                    <a:p>
                      <a:r>
                        <a:rPr lang="en-US" dirty="0" smtClean="0"/>
                        <a:t>SUCCESS</a:t>
                      </a:r>
                      <a:r>
                        <a:rPr lang="en-US" baseline="0" dirty="0" smtClean="0"/>
                        <a:t> </a:t>
                      </a:r>
                      <a:endParaRPr lang="en-US" dirty="0"/>
                    </a:p>
                  </a:txBody>
                  <a:tcPr/>
                </a:tc>
              </a:tr>
              <a:tr h="537990">
                <a:tc>
                  <a:txBody>
                    <a:bodyPr/>
                    <a:lstStyle/>
                    <a:p>
                      <a:r>
                        <a:rPr lang="en-US" dirty="0" smtClean="0"/>
                        <a:t>3</a:t>
                      </a:r>
                      <a:endParaRPr lang="en-US" dirty="0"/>
                    </a:p>
                  </a:txBody>
                  <a:tcPr/>
                </a:tc>
                <a:tc>
                  <a:txBody>
                    <a:bodyPr/>
                    <a:lstStyle/>
                    <a:p>
                      <a:r>
                        <a:rPr lang="en-US" dirty="0" smtClean="0"/>
                        <a:t>Lays</a:t>
                      </a:r>
                      <a:endParaRPr lang="en-US" dirty="0"/>
                    </a:p>
                  </a:txBody>
                  <a:tcPr/>
                </a:tc>
                <a:tc>
                  <a:txBody>
                    <a:bodyPr/>
                    <a:lstStyle/>
                    <a:p>
                      <a:r>
                        <a:rPr lang="en-US" dirty="0" smtClean="0"/>
                        <a:t>FAIL</a:t>
                      </a:r>
                      <a:endParaRPr lang="en-US" dirty="0"/>
                    </a:p>
                  </a:txBody>
                  <a:tcPr/>
                </a:tc>
              </a:tr>
              <a:tr h="537990">
                <a:tc>
                  <a:txBody>
                    <a:bodyPr/>
                    <a:lstStyle/>
                    <a:p>
                      <a:r>
                        <a:rPr lang="en-US" dirty="0" smtClean="0"/>
                        <a:t>4</a:t>
                      </a:r>
                      <a:endParaRPr lang="en-US" dirty="0"/>
                    </a:p>
                  </a:txBody>
                  <a:tcPr/>
                </a:tc>
                <a:tc>
                  <a:txBody>
                    <a:bodyPr/>
                    <a:lstStyle/>
                    <a:p>
                      <a:r>
                        <a:rPr lang="en-US" dirty="0" smtClean="0"/>
                        <a:t>Maggi</a:t>
                      </a:r>
                      <a:endParaRPr lang="en-US" dirty="0"/>
                    </a:p>
                  </a:txBody>
                  <a:tcPr/>
                </a:tc>
                <a:tc>
                  <a:txBody>
                    <a:bodyPr/>
                    <a:lstStyle/>
                    <a:p>
                      <a:r>
                        <a:rPr lang="en-US" dirty="0" smtClean="0"/>
                        <a:t>SUCESS</a:t>
                      </a:r>
                      <a:endParaRPr lang="en-US" dirty="0"/>
                    </a:p>
                  </a:txBody>
                  <a:tcPr/>
                </a:tc>
              </a:tr>
              <a:tr h="537990">
                <a:tc>
                  <a:txBody>
                    <a:bodyPr/>
                    <a:lstStyle/>
                    <a:p>
                      <a:r>
                        <a:rPr lang="en-US" dirty="0" smtClean="0"/>
                        <a:t>5</a:t>
                      </a:r>
                      <a:endParaRPr lang="en-US" dirty="0"/>
                    </a:p>
                  </a:txBody>
                  <a:tcPr/>
                </a:tc>
                <a:tc>
                  <a:txBody>
                    <a:bodyPr/>
                    <a:lstStyle/>
                    <a:p>
                      <a:r>
                        <a:rPr lang="en-US" dirty="0" smtClean="0"/>
                        <a:t>Chingles</a:t>
                      </a:r>
                      <a:endParaRPr lang="en-US" dirty="0"/>
                    </a:p>
                  </a:txBody>
                  <a:tcPr/>
                </a:tc>
                <a:tc>
                  <a:txBody>
                    <a:bodyPr/>
                    <a:lstStyle/>
                    <a:p>
                      <a:r>
                        <a:rPr lang="en-US" dirty="0" smtClean="0"/>
                        <a:t>SUCCESS</a:t>
                      </a:r>
                      <a:endParaRPr lang="en-US" dirty="0"/>
                    </a:p>
                  </a:txBody>
                  <a:tcPr/>
                </a:tc>
              </a:tr>
              <a:tr h="537990">
                <a:tc>
                  <a:txBody>
                    <a:bodyPr/>
                    <a:lstStyle/>
                    <a:p>
                      <a:r>
                        <a:rPr lang="en-US" dirty="0" smtClean="0"/>
                        <a:t>6</a:t>
                      </a:r>
                      <a:endParaRPr lang="en-US" dirty="0"/>
                    </a:p>
                  </a:txBody>
                  <a:tcPr/>
                </a:tc>
                <a:tc>
                  <a:txBody>
                    <a:bodyPr/>
                    <a:lstStyle/>
                    <a:p>
                      <a:r>
                        <a:rPr lang="en-US" dirty="0" smtClean="0"/>
                        <a:t>LUX</a:t>
                      </a:r>
                      <a:endParaRPr lang="en-US" dirty="0"/>
                    </a:p>
                  </a:txBody>
                  <a:tcPr/>
                </a:tc>
                <a:tc>
                  <a:txBody>
                    <a:bodyPr/>
                    <a:lstStyle/>
                    <a:p>
                      <a:r>
                        <a:rPr lang="en-US" dirty="0" smtClean="0"/>
                        <a:t>SUCCESS</a:t>
                      </a:r>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591936747"/>
              </p:ext>
            </p:extLst>
          </p:nvPr>
        </p:nvGraphicFramePr>
        <p:xfrm>
          <a:off x="4770120" y="1478279"/>
          <a:ext cx="3703320" cy="3885338"/>
        </p:xfrm>
        <a:graphic>
          <a:graphicData uri="http://schemas.openxmlformats.org/drawingml/2006/table">
            <a:tbl>
              <a:tblPr firstRow="1" bandRow="1">
                <a:tableStyleId>{5C22544A-7EE6-4342-B048-85BDC9FD1C3A}</a:tableStyleId>
              </a:tblPr>
              <a:tblGrid>
                <a:gridCol w="638823"/>
                <a:gridCol w="1830057"/>
                <a:gridCol w="1234440"/>
              </a:tblGrid>
              <a:tr h="835288">
                <a:tc>
                  <a:txBody>
                    <a:bodyPr/>
                    <a:lstStyle/>
                    <a:p>
                      <a:r>
                        <a:rPr lang="en-US" dirty="0" smtClean="0"/>
                        <a:t>No</a:t>
                      </a:r>
                      <a:endParaRPr lang="en-US" dirty="0"/>
                    </a:p>
                  </a:txBody>
                  <a:tcPr/>
                </a:tc>
                <a:tc>
                  <a:txBody>
                    <a:bodyPr/>
                    <a:lstStyle/>
                    <a:p>
                      <a:pPr algn="ctr"/>
                      <a:r>
                        <a:rPr lang="en-US" dirty="0" smtClean="0"/>
                        <a:t>Ad Name</a:t>
                      </a:r>
                      <a:endParaRPr lang="en-US" dirty="0"/>
                    </a:p>
                  </a:txBody>
                  <a:tcPr/>
                </a:tc>
                <a:tc>
                  <a:txBody>
                    <a:bodyPr/>
                    <a:lstStyle/>
                    <a:p>
                      <a:r>
                        <a:rPr lang="en-US" dirty="0" smtClean="0"/>
                        <a:t>Status</a:t>
                      </a:r>
                      <a:endParaRPr lang="en-US" dirty="0"/>
                    </a:p>
                  </a:txBody>
                  <a:tcPr/>
                </a:tc>
              </a:tr>
              <a:tr h="610010">
                <a:tc>
                  <a:txBody>
                    <a:bodyPr/>
                    <a:lstStyle/>
                    <a:p>
                      <a:r>
                        <a:rPr lang="en-US" dirty="0" smtClean="0"/>
                        <a:t>1</a:t>
                      </a:r>
                      <a:endParaRPr lang="en-US" dirty="0"/>
                    </a:p>
                  </a:txBody>
                  <a:tcPr/>
                </a:tc>
                <a:tc>
                  <a:txBody>
                    <a:bodyPr/>
                    <a:lstStyle/>
                    <a:p>
                      <a:r>
                        <a:rPr lang="en-US" dirty="0" smtClean="0"/>
                        <a:t>Broke</a:t>
                      </a:r>
                      <a:r>
                        <a:rPr lang="en-US" baseline="0" dirty="0" smtClean="0"/>
                        <a:t>bond</a:t>
                      </a:r>
                      <a:endParaRPr lang="en-US" dirty="0"/>
                    </a:p>
                  </a:txBody>
                  <a:tcPr/>
                </a:tc>
                <a:tc>
                  <a:txBody>
                    <a:bodyPr/>
                    <a:lstStyle/>
                    <a:p>
                      <a:r>
                        <a:rPr lang="en-US" dirty="0" smtClean="0"/>
                        <a:t>FAIL</a:t>
                      </a:r>
                      <a:endParaRPr lang="en-US" dirty="0"/>
                    </a:p>
                  </a:txBody>
                  <a:tcPr/>
                </a:tc>
              </a:tr>
              <a:tr h="610010">
                <a:tc>
                  <a:txBody>
                    <a:bodyPr/>
                    <a:lstStyle/>
                    <a:p>
                      <a:r>
                        <a:rPr lang="en-US" dirty="0" smtClean="0"/>
                        <a:t>2</a:t>
                      </a:r>
                      <a:endParaRPr lang="en-US" dirty="0"/>
                    </a:p>
                  </a:txBody>
                  <a:tcPr/>
                </a:tc>
                <a:tc>
                  <a:txBody>
                    <a:bodyPr/>
                    <a:lstStyle/>
                    <a:p>
                      <a:r>
                        <a:rPr lang="en-US" dirty="0" smtClean="0"/>
                        <a:t>Nirma</a:t>
                      </a:r>
                      <a:endParaRPr lang="en-US" dirty="0"/>
                    </a:p>
                  </a:txBody>
                  <a:tcPr/>
                </a:tc>
                <a:tc>
                  <a:txBody>
                    <a:bodyPr/>
                    <a:lstStyle/>
                    <a:p>
                      <a:r>
                        <a:rPr lang="en-US" dirty="0" smtClean="0"/>
                        <a:t>SUCCESS</a:t>
                      </a:r>
                      <a:r>
                        <a:rPr lang="en-US" baseline="0" dirty="0" smtClean="0"/>
                        <a:t> </a:t>
                      </a:r>
                      <a:endParaRPr lang="en-US" dirty="0"/>
                    </a:p>
                  </a:txBody>
                  <a:tcPr/>
                </a:tc>
              </a:tr>
              <a:tr h="610010">
                <a:tc>
                  <a:txBody>
                    <a:bodyPr/>
                    <a:lstStyle/>
                    <a:p>
                      <a:r>
                        <a:rPr lang="en-US" dirty="0" smtClean="0"/>
                        <a:t>3</a:t>
                      </a:r>
                      <a:endParaRPr lang="en-US" dirty="0"/>
                    </a:p>
                  </a:txBody>
                  <a:tcPr/>
                </a:tc>
                <a:tc>
                  <a:txBody>
                    <a:bodyPr/>
                    <a:lstStyle/>
                    <a:p>
                      <a:r>
                        <a:rPr lang="en-US" dirty="0" smtClean="0"/>
                        <a:t>Complain</a:t>
                      </a:r>
                      <a:endParaRPr lang="en-US" dirty="0"/>
                    </a:p>
                  </a:txBody>
                  <a:tcPr/>
                </a:tc>
                <a:tc>
                  <a:txBody>
                    <a:bodyPr/>
                    <a:lstStyle/>
                    <a:p>
                      <a:r>
                        <a:rPr lang="en-US" dirty="0" smtClean="0"/>
                        <a:t>SUCCESS</a:t>
                      </a:r>
                      <a:endParaRPr lang="en-US" dirty="0"/>
                    </a:p>
                  </a:txBody>
                  <a:tcPr/>
                </a:tc>
              </a:tr>
              <a:tr h="610010">
                <a:tc>
                  <a:txBody>
                    <a:bodyPr/>
                    <a:lstStyle/>
                    <a:p>
                      <a:r>
                        <a:rPr lang="en-US" dirty="0" smtClean="0"/>
                        <a:t>4</a:t>
                      </a:r>
                      <a:endParaRPr lang="en-US" dirty="0"/>
                    </a:p>
                  </a:txBody>
                  <a:tcPr/>
                </a:tc>
                <a:tc>
                  <a:txBody>
                    <a:bodyPr/>
                    <a:lstStyle/>
                    <a:p>
                      <a:r>
                        <a:rPr lang="en-US" dirty="0" smtClean="0"/>
                        <a:t>LUX</a:t>
                      </a:r>
                      <a:endParaRPr lang="en-US" dirty="0"/>
                    </a:p>
                  </a:txBody>
                  <a:tcPr/>
                </a:tc>
                <a:tc>
                  <a:txBody>
                    <a:bodyPr/>
                    <a:lstStyle/>
                    <a:p>
                      <a:r>
                        <a:rPr lang="en-US" dirty="0" smtClean="0"/>
                        <a:t>SUCCESS</a:t>
                      </a:r>
                      <a:endParaRPr lang="en-US" dirty="0"/>
                    </a:p>
                  </a:txBody>
                  <a:tcPr/>
                </a:tc>
              </a:tr>
              <a:tr h="610010">
                <a:tc>
                  <a:txBody>
                    <a:bodyPr/>
                    <a:lstStyle/>
                    <a:p>
                      <a:r>
                        <a:rPr lang="en-US" dirty="0" smtClean="0"/>
                        <a:t>5</a:t>
                      </a:r>
                      <a:endParaRPr lang="en-US" dirty="0"/>
                    </a:p>
                  </a:txBody>
                  <a:tcPr/>
                </a:tc>
                <a:tc>
                  <a:txBody>
                    <a:bodyPr/>
                    <a:lstStyle/>
                    <a:p>
                      <a:r>
                        <a:rPr lang="en-US" dirty="0" smtClean="0"/>
                        <a:t>Iodex</a:t>
                      </a:r>
                      <a:endParaRPr lang="en-US" dirty="0"/>
                    </a:p>
                  </a:txBody>
                  <a:tcPr/>
                </a:tc>
                <a:tc>
                  <a:txBody>
                    <a:bodyPr/>
                    <a:lstStyle/>
                    <a:p>
                      <a:r>
                        <a:rPr lang="en-US" dirty="0" smtClean="0"/>
                        <a:t>SUCCESS</a:t>
                      </a:r>
                      <a:endParaRPr lang="en-US" dirty="0"/>
                    </a:p>
                  </a:txBody>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Slide Master">
  <a:themeElements>
    <a:clrScheme name="ABI COLOR PALETTE">
      <a:dk1>
        <a:sysClr val="windowText" lastClr="000000"/>
      </a:dk1>
      <a:lt1>
        <a:sysClr val="window" lastClr="FFFFFF"/>
      </a:lt1>
      <a:dk2>
        <a:srgbClr val="46AEE6"/>
      </a:dk2>
      <a:lt2>
        <a:srgbClr val="E7E8E8"/>
      </a:lt2>
      <a:accent1>
        <a:srgbClr val="46AEE6"/>
      </a:accent1>
      <a:accent2>
        <a:srgbClr val="B5D424"/>
      </a:accent2>
      <a:accent3>
        <a:srgbClr val="F4841F"/>
      </a:accent3>
      <a:accent4>
        <a:srgbClr val="EF4135"/>
      </a:accent4>
      <a:accent5>
        <a:srgbClr val="F6CD3C"/>
      </a:accent5>
      <a:accent6>
        <a:srgbClr val="0C6198"/>
      </a:accent6>
      <a:hlink>
        <a:srgbClr val="0C6198"/>
      </a:hlink>
      <a:folHlink>
        <a:srgbClr val="57555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4630</TotalTime>
  <Words>1002</Words>
  <Application>Microsoft Office PowerPoint</Application>
  <PresentationFormat>On-screen Show (4:3)</PresentationFormat>
  <Paragraphs>151</Paragraphs>
  <Slides>11</Slides>
  <Notes>10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Slide Master</vt:lpstr>
      <vt:lpstr>Commercial Detector</vt:lpstr>
      <vt:lpstr> Why should I use Commercial Detector ?</vt:lpstr>
      <vt:lpstr>How humans detect commercials?</vt:lpstr>
      <vt:lpstr>Commercial Detection Schemes:</vt:lpstr>
      <vt:lpstr> Building  learning  algorithm </vt:lpstr>
      <vt:lpstr>PowerPoint Presentation</vt:lpstr>
      <vt:lpstr>Commercial Block detection:</vt:lpstr>
      <vt:lpstr>Detect Individual Ads </vt:lpstr>
      <vt:lpstr>Results: </vt:lpstr>
      <vt:lpstr>Applications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Lindsay Nofelt</dc:creator>
  <cp:lastModifiedBy>Windows User</cp:lastModifiedBy>
  <cp:revision>206</cp:revision>
  <dcterms:created xsi:type="dcterms:W3CDTF">2015-09-15T20:21:55Z</dcterms:created>
  <dcterms:modified xsi:type="dcterms:W3CDTF">2016-12-01T07:20:49Z</dcterms:modified>
</cp:coreProperties>
</file>